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1720"/>
    <p:restoredTop sz="9428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49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presProps" Target="presProps.xml"  /><Relationship Id="rId16" Type="http://schemas.openxmlformats.org/officeDocument/2006/relationships/viewProps" Target="viewProps.xml"  /><Relationship Id="rId17" Type="http://schemas.openxmlformats.org/officeDocument/2006/relationships/theme" Target="theme/theme1.xml"  /><Relationship Id="rId18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/>
          <p:nvPr/>
        </p:nvSpPr>
        <p:spPr>
          <a:xfrm rot="1675461">
            <a:off x="7710913" y="4465880"/>
            <a:ext cx="1974687" cy="2262303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53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6944462" flipH="1">
            <a:off x="7661166" y="3802847"/>
            <a:ext cx="1195084" cy="138943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7" name=""/>
          <p:cNvSpPr/>
          <p:nvPr/>
        </p:nvSpPr>
        <p:spPr>
          <a:xfrm>
            <a:off x="-95241" y="-9778"/>
            <a:ext cx="3186000" cy="2981578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6177926" flipH="1">
            <a:off x="5180784" y="1021450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8" name=""/>
          <p:cNvSpPr/>
          <p:nvPr/>
        </p:nvSpPr>
        <p:spPr>
          <a:xfrm rot="715747">
            <a:off x="1600199" y="1066800"/>
            <a:ext cx="2183687" cy="165247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8159427" y="2952978"/>
            <a:ext cx="802483" cy="875670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050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" name=""/>
          <p:cNvSpPr/>
          <p:nvPr/>
        </p:nvSpPr>
        <p:spPr>
          <a:xfrm rot="3498807">
            <a:off x="4363962" y="1075057"/>
            <a:ext cx="1065386" cy="132686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>
                  <a:alpha val="82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1" name=""/>
          <p:cNvSpPr/>
          <p:nvPr/>
        </p:nvSpPr>
        <p:spPr>
          <a:xfrm rot="6177926" flipH="1">
            <a:off x="255542" y="3221393"/>
            <a:ext cx="577270" cy="671147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3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2" name="" descr="상단터치"/>
          <p:cNvPicPr>
            <a:picLocks noChangeAspect="1" noChangeArrowheads="1"/>
          </p:cNvPicPr>
          <p:nvPr/>
        </p:nvPicPr>
        <p:blipFill rotWithShape="1">
          <a:blip r:embed="rId3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85799" y="2971800"/>
            <a:ext cx="7772399" cy="974724"/>
          </a:xfrm>
          <a:effectLst/>
        </p:spPr>
        <p:txBody>
          <a:bodyPr>
            <a:no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371599" y="3956036"/>
            <a:ext cx="6400799" cy="68103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24" name="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23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7818018" flipV="1">
            <a:off x="8319722" y="3298933"/>
            <a:ext cx="447092" cy="64738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  <a:alpha val="68000"/>
                </a:schemeClr>
              </a:gs>
              <a:gs pos="100000">
                <a:schemeClr val="tx2">
                  <a:lumMod val="20000"/>
                  <a:lumOff val="80000"/>
                  <a:alpha val="27000"/>
                </a:schemeClr>
              </a:gs>
            </a:gsLst>
            <a:lin ang="90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7" name=""/>
          <p:cNvSpPr/>
          <p:nvPr/>
        </p:nvSpPr>
        <p:spPr>
          <a:xfrm rot="3498807">
            <a:off x="8312883" y="3922758"/>
            <a:ext cx="677408" cy="73918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94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42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8" name=""/>
          <p:cNvSpPr/>
          <p:nvPr/>
        </p:nvSpPr>
        <p:spPr>
          <a:xfrm rot="2152626" flipH="1" flipV="1">
            <a:off x="-888228" y="-84071"/>
            <a:ext cx="2858225" cy="3289000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61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19473186" flipV="1">
            <a:off x="8218777" y="4967089"/>
            <a:ext cx="1417423" cy="1631049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bg2">
                  <a:alpha val="59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14524539" flipV="1">
            <a:off x="482990" y="-568624"/>
            <a:ext cx="2149914" cy="2387007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bg2">
                  <a:alpha val="41000"/>
                </a:schemeClr>
              </a:gs>
              <a:gs pos="100000">
                <a:schemeClr val="bg2">
                  <a:lumMod val="75000"/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11" name="" descr="상단터치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2" name=""/>
          <p:cNvSpPr/>
          <p:nvPr/>
        </p:nvSpPr>
        <p:spPr>
          <a:xfrm rot="13126932" flipH="1" flipV="1">
            <a:off x="8636701" y="4440722"/>
            <a:ext cx="828216" cy="953041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83000"/>
                </a:schemeClr>
              </a:gs>
              <a:gs pos="100000">
                <a:schemeClr val="accent1">
                  <a:lumMod val="40000"/>
                  <a:lumOff val="60000"/>
                  <a:alpha val="3500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57199" y="2677886"/>
            <a:ext cx="8229599" cy="1568898"/>
          </a:xfrm>
        </p:spPr>
        <p:txBody>
          <a:bodyPr/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469570" y="1000108"/>
            <a:ext cx="6204857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body" sz="quarter" idx="14"/>
          </p:nvPr>
        </p:nvSpPr>
        <p:spPr>
          <a:xfrm>
            <a:off x="1478437" y="2286000"/>
            <a:ext cx="6206399" cy="3429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467599" y="274638"/>
            <a:ext cx="1219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84711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"/>
          <p:cNvSpPr/>
          <p:nvPr/>
        </p:nvSpPr>
        <p:spPr>
          <a:xfrm rot="21160224">
            <a:off x="4207282" y="1089941"/>
            <a:ext cx="2383416" cy="2195166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0904"/>
              <a:gd name="connsiteX1" fmla="*/ 74380 w 802483"/>
              <a:gd name="connsiteY1" fmla="*/ 135498 h 870904"/>
              <a:gd name="connsiteX2" fmla="*/ 397670 w 802483"/>
              <a:gd name="connsiteY2" fmla="*/ 1588 h 870904"/>
              <a:gd name="connsiteX3" fmla="*/ 687622 w 802483"/>
              <a:gd name="connsiteY3" fmla="*/ 145024 h 870904"/>
              <a:gd name="connsiteX4" fmla="*/ 802482 w 802483"/>
              <a:gd name="connsiteY4" fmla="*/ 442120 h 870904"/>
              <a:gd name="connsiteX5" fmla="*/ 667232 w 802483"/>
              <a:gd name="connsiteY5" fmla="*/ 738237 h 870904"/>
              <a:gd name="connsiteX6" fmla="*/ 402432 w 802483"/>
              <a:gd name="connsiteY6" fmla="*/ 868364 h 870904"/>
              <a:gd name="connsiteX7" fmla="*/ 160123 w 802483"/>
              <a:gd name="connsiteY7" fmla="*/ 753480 h 870904"/>
              <a:gd name="connsiteX8" fmla="*/ 1 w 802483"/>
              <a:gd name="connsiteY8" fmla="*/ 582614 h 870904"/>
              <a:gd name="connsiteX9" fmla="*/ 16669 w 802483"/>
              <a:gd name="connsiteY9" fmla="*/ 458787 h 870904"/>
              <a:gd name="connsiteX0" fmla="*/ 16669 w 802483"/>
              <a:gd name="connsiteY0" fmla="*/ 458787 h 875425"/>
              <a:gd name="connsiteX1" fmla="*/ 74380 w 802483"/>
              <a:gd name="connsiteY1" fmla="*/ 135498 h 875425"/>
              <a:gd name="connsiteX2" fmla="*/ 397670 w 802483"/>
              <a:gd name="connsiteY2" fmla="*/ 1588 h 875425"/>
              <a:gd name="connsiteX3" fmla="*/ 687622 w 802483"/>
              <a:gd name="connsiteY3" fmla="*/ 145024 h 875425"/>
              <a:gd name="connsiteX4" fmla="*/ 802482 w 802483"/>
              <a:gd name="connsiteY4" fmla="*/ 442120 h 875425"/>
              <a:gd name="connsiteX5" fmla="*/ 667232 w 802483"/>
              <a:gd name="connsiteY5" fmla="*/ 738237 h 875425"/>
              <a:gd name="connsiteX6" fmla="*/ 402432 w 802483"/>
              <a:gd name="connsiteY6" fmla="*/ 868364 h 875425"/>
              <a:gd name="connsiteX7" fmla="*/ 134623 w 802483"/>
              <a:gd name="connsiteY7" fmla="*/ 780604 h 875425"/>
              <a:gd name="connsiteX8" fmla="*/ 1 w 802483"/>
              <a:gd name="connsiteY8" fmla="*/ 582614 h 875425"/>
              <a:gd name="connsiteX9" fmla="*/ 16669 w 802483"/>
              <a:gd name="connsiteY9" fmla="*/ 458787 h 875425"/>
              <a:gd name="connsiteX0" fmla="*/ 90586 w 876400"/>
              <a:gd name="connsiteY0" fmla="*/ 458787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90586 w 876400"/>
              <a:gd name="connsiteY9" fmla="*/ 458787 h 875425"/>
              <a:gd name="connsiteX0" fmla="*/ 38718 w 876400"/>
              <a:gd name="connsiteY0" fmla="*/ 392920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38718 w 876400"/>
              <a:gd name="connsiteY9" fmla="*/ 392920 h 87542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00" h="875425">
                <a:moveTo>
                  <a:pt x="38718" y="392920"/>
                </a:moveTo>
                <a:cubicBezTo>
                  <a:pt x="38718" y="271663"/>
                  <a:pt x="76152" y="200720"/>
                  <a:pt x="148297" y="135498"/>
                </a:cubicBezTo>
                <a:cubicBezTo>
                  <a:pt x="220442" y="70276"/>
                  <a:pt x="369380" y="0"/>
                  <a:pt x="471587" y="1588"/>
                </a:cubicBezTo>
                <a:cubicBezTo>
                  <a:pt x="573794" y="3176"/>
                  <a:pt x="694070" y="71602"/>
                  <a:pt x="761539" y="145024"/>
                </a:cubicBezTo>
                <a:cubicBezTo>
                  <a:pt x="829008" y="218446"/>
                  <a:pt x="876400" y="320863"/>
                  <a:pt x="876399" y="442120"/>
                </a:cubicBezTo>
                <a:cubicBezTo>
                  <a:pt x="876399" y="563377"/>
                  <a:pt x="807824" y="667196"/>
                  <a:pt x="741149" y="738237"/>
                </a:cubicBezTo>
                <a:cubicBezTo>
                  <a:pt x="674474" y="809278"/>
                  <a:pt x="565117" y="861303"/>
                  <a:pt x="476349" y="868364"/>
                </a:cubicBezTo>
                <a:cubicBezTo>
                  <a:pt x="387581" y="875425"/>
                  <a:pt x="287931" y="826603"/>
                  <a:pt x="208540" y="780604"/>
                </a:cubicBezTo>
                <a:cubicBezTo>
                  <a:pt x="129149" y="734605"/>
                  <a:pt x="0" y="713629"/>
                  <a:pt x="1" y="592372"/>
                </a:cubicBezTo>
                <a:cubicBezTo>
                  <a:pt x="1" y="592371"/>
                  <a:pt x="38718" y="392921"/>
                  <a:pt x="38718" y="392920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9001978">
            <a:off x="3278501" y="1622401"/>
            <a:ext cx="1676399" cy="13716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0"/>
                </a:schemeClr>
              </a:gs>
              <a:gs pos="100000">
                <a:schemeClr val="accent1"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5400000">
            <a:off x="-308457" y="3263930"/>
            <a:ext cx="1772698" cy="1340836"/>
          </a:xfrm>
          <a:custGeom>
            <a:avLst/>
            <a:gdLst>
              <a:gd name="connsiteX0" fmla="*/ 0 w 1270000"/>
              <a:gd name="connsiteY0" fmla="*/ 635000 h 1270000"/>
              <a:gd name="connsiteX1" fmla="*/ 185988 w 1270000"/>
              <a:gd name="connsiteY1" fmla="*/ 185987 h 1270000"/>
              <a:gd name="connsiteX2" fmla="*/ 635001 w 1270000"/>
              <a:gd name="connsiteY2" fmla="*/ 0 h 1270000"/>
              <a:gd name="connsiteX3" fmla="*/ 1084014 w 1270000"/>
              <a:gd name="connsiteY3" fmla="*/ 185988 h 1270000"/>
              <a:gd name="connsiteX4" fmla="*/ 1270001 w 1270000"/>
              <a:gd name="connsiteY4" fmla="*/ 635001 h 1270000"/>
              <a:gd name="connsiteX5" fmla="*/ 1084014 w 1270000"/>
              <a:gd name="connsiteY5" fmla="*/ 1084014 h 1270000"/>
              <a:gd name="connsiteX6" fmla="*/ 635001 w 1270000"/>
              <a:gd name="connsiteY6" fmla="*/ 1270001 h 1270000"/>
              <a:gd name="connsiteX7" fmla="*/ 185988 w 1270000"/>
              <a:gd name="connsiteY7" fmla="*/ 1084013 h 1270000"/>
              <a:gd name="connsiteX8" fmla="*/ 1 w 1270000"/>
              <a:gd name="connsiteY8" fmla="*/ 635000 h 1270000"/>
              <a:gd name="connsiteX9" fmla="*/ 0 w 1270000"/>
              <a:gd name="connsiteY9" fmla="*/ 635000 h 1270000"/>
              <a:gd name="connsiteX0" fmla="*/ 0 w 1270001"/>
              <a:gd name="connsiteY0" fmla="*/ 574040 h 1209041"/>
              <a:gd name="connsiteX1" fmla="*/ 185988 w 1270001"/>
              <a:gd name="connsiteY1" fmla="*/ 125027 h 1209041"/>
              <a:gd name="connsiteX2" fmla="*/ 657460 w 1270001"/>
              <a:gd name="connsiteY2" fmla="*/ 0 h 1209041"/>
              <a:gd name="connsiteX3" fmla="*/ 1084014 w 1270001"/>
              <a:gd name="connsiteY3" fmla="*/ 125028 h 1209041"/>
              <a:gd name="connsiteX4" fmla="*/ 1270001 w 1270001"/>
              <a:gd name="connsiteY4" fmla="*/ 574041 h 1209041"/>
              <a:gd name="connsiteX5" fmla="*/ 1084014 w 1270001"/>
              <a:gd name="connsiteY5" fmla="*/ 1023054 h 1209041"/>
              <a:gd name="connsiteX6" fmla="*/ 635001 w 1270001"/>
              <a:gd name="connsiteY6" fmla="*/ 1209041 h 1209041"/>
              <a:gd name="connsiteX7" fmla="*/ 185988 w 1270001"/>
              <a:gd name="connsiteY7" fmla="*/ 1023053 h 1209041"/>
              <a:gd name="connsiteX8" fmla="*/ 1 w 1270001"/>
              <a:gd name="connsiteY8" fmla="*/ 574040 h 1209041"/>
              <a:gd name="connsiteX9" fmla="*/ 0 w 1270001"/>
              <a:gd name="connsiteY9" fmla="*/ 574040 h 1209041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25700"/>
              <a:gd name="connsiteX1" fmla="*/ 185988 w 1270001"/>
              <a:gd name="connsiteY1" fmla="*/ 125027 h 1025700"/>
              <a:gd name="connsiteX2" fmla="*/ 657460 w 1270001"/>
              <a:gd name="connsiteY2" fmla="*/ 0 h 1025700"/>
              <a:gd name="connsiteX3" fmla="*/ 1084014 w 1270001"/>
              <a:gd name="connsiteY3" fmla="*/ 125028 h 1025700"/>
              <a:gd name="connsiteX4" fmla="*/ 1270001 w 1270001"/>
              <a:gd name="connsiteY4" fmla="*/ 574041 h 1025700"/>
              <a:gd name="connsiteX5" fmla="*/ 1084014 w 1270001"/>
              <a:gd name="connsiteY5" fmla="*/ 1023054 h 1025700"/>
              <a:gd name="connsiteX6" fmla="*/ 185988 w 1270001"/>
              <a:gd name="connsiteY6" fmla="*/ 1023053 h 1025700"/>
              <a:gd name="connsiteX7" fmla="*/ 1 w 1270001"/>
              <a:gd name="connsiteY7" fmla="*/ 574040 h 1025700"/>
              <a:gd name="connsiteX8" fmla="*/ 0 w 1270001"/>
              <a:gd name="connsiteY8" fmla="*/ 574040 h 1025700"/>
              <a:gd name="connsiteX0" fmla="*/ 0 w 1270001"/>
              <a:gd name="connsiteY0" fmla="*/ 584601 h 1036261"/>
              <a:gd name="connsiteX1" fmla="*/ 280636 w 1270001"/>
              <a:gd name="connsiteY1" fmla="*/ 198954 h 1036261"/>
              <a:gd name="connsiteX2" fmla="*/ 657460 w 1270001"/>
              <a:gd name="connsiteY2" fmla="*/ 10561 h 1036261"/>
              <a:gd name="connsiteX3" fmla="*/ 1084014 w 1270001"/>
              <a:gd name="connsiteY3" fmla="*/ 135589 h 1036261"/>
              <a:gd name="connsiteX4" fmla="*/ 1270001 w 1270001"/>
              <a:gd name="connsiteY4" fmla="*/ 584602 h 1036261"/>
              <a:gd name="connsiteX5" fmla="*/ 1084014 w 1270001"/>
              <a:gd name="connsiteY5" fmla="*/ 1033615 h 1036261"/>
              <a:gd name="connsiteX6" fmla="*/ 185988 w 1270001"/>
              <a:gd name="connsiteY6" fmla="*/ 1033614 h 1036261"/>
              <a:gd name="connsiteX7" fmla="*/ 1 w 1270001"/>
              <a:gd name="connsiteY7" fmla="*/ 584601 h 1036261"/>
              <a:gd name="connsiteX8" fmla="*/ 0 w 1270001"/>
              <a:gd name="connsiteY8" fmla="*/ 584601 h 1036261"/>
              <a:gd name="connsiteX0" fmla="*/ 0 w 1264683"/>
              <a:gd name="connsiteY0" fmla="*/ 584601 h 1036261"/>
              <a:gd name="connsiteX1" fmla="*/ 280636 w 1264683"/>
              <a:gd name="connsiteY1" fmla="*/ 198954 h 1036261"/>
              <a:gd name="connsiteX2" fmla="*/ 657460 w 1264683"/>
              <a:gd name="connsiteY2" fmla="*/ 10561 h 1036261"/>
              <a:gd name="connsiteX3" fmla="*/ 1084014 w 1264683"/>
              <a:gd name="connsiteY3" fmla="*/ 135589 h 1036261"/>
              <a:gd name="connsiteX4" fmla="*/ 1212249 w 1264683"/>
              <a:gd name="connsiteY4" fmla="*/ 642354 h 1036261"/>
              <a:gd name="connsiteX5" fmla="*/ 1084014 w 1264683"/>
              <a:gd name="connsiteY5" fmla="*/ 1033615 h 1036261"/>
              <a:gd name="connsiteX6" fmla="*/ 185988 w 1264683"/>
              <a:gd name="connsiteY6" fmla="*/ 1033614 h 1036261"/>
              <a:gd name="connsiteX7" fmla="*/ 1 w 1264683"/>
              <a:gd name="connsiteY7" fmla="*/ 584601 h 1036261"/>
              <a:gd name="connsiteX8" fmla="*/ 0 w 1264683"/>
              <a:gd name="connsiteY8" fmla="*/ 584601 h 1036261"/>
              <a:gd name="connsiteX0" fmla="*/ 0 w 1264683"/>
              <a:gd name="connsiteY0" fmla="*/ 541477 h 993137"/>
              <a:gd name="connsiteX1" fmla="*/ 280636 w 1264683"/>
              <a:gd name="connsiteY1" fmla="*/ 155830 h 993137"/>
              <a:gd name="connsiteX2" fmla="*/ 657460 w 1264683"/>
              <a:gd name="connsiteY2" fmla="*/ 44440 h 993137"/>
              <a:gd name="connsiteX3" fmla="*/ 1084014 w 1264683"/>
              <a:gd name="connsiteY3" fmla="*/ 92465 h 993137"/>
              <a:gd name="connsiteX4" fmla="*/ 1212249 w 1264683"/>
              <a:gd name="connsiteY4" fmla="*/ 599230 h 993137"/>
              <a:gd name="connsiteX5" fmla="*/ 1084014 w 1264683"/>
              <a:gd name="connsiteY5" fmla="*/ 990491 h 993137"/>
              <a:gd name="connsiteX6" fmla="*/ 185988 w 1264683"/>
              <a:gd name="connsiteY6" fmla="*/ 990490 h 993137"/>
              <a:gd name="connsiteX7" fmla="*/ 1 w 1264683"/>
              <a:gd name="connsiteY7" fmla="*/ 541477 h 993137"/>
              <a:gd name="connsiteX8" fmla="*/ 0 w 1264683"/>
              <a:gd name="connsiteY8" fmla="*/ 541477 h 993137"/>
              <a:gd name="connsiteX0" fmla="*/ 0 w 1264683"/>
              <a:gd name="connsiteY0" fmla="*/ 504925 h 956585"/>
              <a:gd name="connsiteX1" fmla="*/ 280636 w 1264683"/>
              <a:gd name="connsiteY1" fmla="*/ 119278 h 956585"/>
              <a:gd name="connsiteX2" fmla="*/ 657460 w 1264683"/>
              <a:gd name="connsiteY2" fmla="*/ 7888 h 956585"/>
              <a:gd name="connsiteX3" fmla="*/ 1063159 w 1264683"/>
              <a:gd name="connsiteY3" fmla="*/ 166604 h 956585"/>
              <a:gd name="connsiteX4" fmla="*/ 1212249 w 1264683"/>
              <a:gd name="connsiteY4" fmla="*/ 562678 h 956585"/>
              <a:gd name="connsiteX5" fmla="*/ 1084014 w 1264683"/>
              <a:gd name="connsiteY5" fmla="*/ 953939 h 956585"/>
              <a:gd name="connsiteX6" fmla="*/ 185988 w 1264683"/>
              <a:gd name="connsiteY6" fmla="*/ 953938 h 956585"/>
              <a:gd name="connsiteX7" fmla="*/ 1 w 1264683"/>
              <a:gd name="connsiteY7" fmla="*/ 504925 h 956585"/>
              <a:gd name="connsiteX8" fmla="*/ 0 w 1264683"/>
              <a:gd name="connsiteY8" fmla="*/ 504925 h 95658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83" h="956585">
                <a:moveTo>
                  <a:pt x="0" y="504925"/>
                </a:moveTo>
                <a:cubicBezTo>
                  <a:pt x="0" y="336512"/>
                  <a:pt x="171059" y="202118"/>
                  <a:pt x="280636" y="119278"/>
                </a:cubicBezTo>
                <a:cubicBezTo>
                  <a:pt x="390213" y="36439"/>
                  <a:pt x="527040" y="0"/>
                  <a:pt x="657460" y="7888"/>
                </a:cubicBezTo>
                <a:cubicBezTo>
                  <a:pt x="787880" y="15776"/>
                  <a:pt x="970694" y="74139"/>
                  <a:pt x="1063159" y="166604"/>
                </a:cubicBezTo>
                <a:cubicBezTo>
                  <a:pt x="1155624" y="259069"/>
                  <a:pt x="1208773" y="431456"/>
                  <a:pt x="1212249" y="562678"/>
                </a:cubicBezTo>
                <a:cubicBezTo>
                  <a:pt x="1215725" y="693900"/>
                  <a:pt x="1264683" y="879104"/>
                  <a:pt x="1084014" y="953939"/>
                </a:cubicBezTo>
                <a:cubicBezTo>
                  <a:pt x="803884" y="956585"/>
                  <a:pt x="328958" y="937334"/>
                  <a:pt x="185988" y="953938"/>
                </a:cubicBezTo>
                <a:cubicBezTo>
                  <a:pt x="66902" y="834852"/>
                  <a:pt x="1" y="673337"/>
                  <a:pt x="1" y="504925"/>
                </a:cubicBezTo>
                <a:lnTo>
                  <a:pt x="0" y="504925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 rot="1165291">
            <a:off x="620268" y="3008427"/>
            <a:ext cx="840519" cy="91717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1916135" y="1699866"/>
            <a:ext cx="1056542" cy="115289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22312" y="4774300"/>
            <a:ext cx="7772399" cy="1362075"/>
          </a:xfrm>
        </p:spPr>
        <p:txBody>
          <a:bodyPr anchor="t"/>
          <a:lstStyle>
            <a:lvl1pPr algn="r">
              <a:defRPr sz="5400" b="0" cap="all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22312" y="4286256"/>
            <a:ext cx="7772399" cy="488043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349829"/>
            <a:ext cx="8229599" cy="4818433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3"/>
          </p:nvPr>
        </p:nvSpPr>
        <p:spPr>
          <a:xfrm>
            <a:off x="457199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sz="quarter" idx="14"/>
          </p:nvPr>
        </p:nvSpPr>
        <p:spPr>
          <a:xfrm>
            <a:off x="4614862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3" name=""/>
          <p:cNvSpPr>
            <a:spLocks noGrp="1"/>
          </p:cNvSpPr>
          <p:nvPr>
            <p:ph sz="quarter" idx="15"/>
          </p:nvPr>
        </p:nvSpPr>
        <p:spPr>
          <a:xfrm>
            <a:off x="457199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4" name=""/>
          <p:cNvSpPr>
            <a:spLocks noGrp="1"/>
          </p:cNvSpPr>
          <p:nvPr>
            <p:ph sz="quarter" idx="16"/>
          </p:nvPr>
        </p:nvSpPr>
        <p:spPr>
          <a:xfrm>
            <a:off x="4614862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 flipH="1" flipV="1">
            <a:off x="6219824" y="4103177"/>
            <a:ext cx="3035299" cy="2840547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>
            <a:off x="-114299" y="-101600"/>
            <a:ext cx="3886199" cy="3636850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6177926" flipH="1">
            <a:off x="4037783" y="30851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  <a:alpha val="58000"/>
                </a:schemeClr>
              </a:gs>
              <a:gs pos="100000">
                <a:schemeClr val="accent3">
                  <a:lumMod val="20000"/>
                  <a:lumOff val="80000"/>
                  <a:alpha val="3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2095499" y="203202"/>
            <a:ext cx="2002465" cy="1934591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1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792287" y="734324"/>
            <a:ext cx="5486399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792287" y="1377281"/>
            <a:ext cx="5486399" cy="3584575"/>
          </a:xfr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792287" y="5029200"/>
            <a:ext cx="5486399" cy="1143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9AA4FD8-1A25-4026-8A2A-25C738BB5620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FCD931F-0C49-4CD0-B07F-EA37D40CD0EA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2.png"  /><Relationship Id="rId15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꽃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" descr="상단터치"/>
          <p:cNvPicPr>
            <a:picLocks noChangeAspect="1" noChangeArrowheads="1"/>
          </p:cNvPicPr>
          <p:nvPr/>
        </p:nvPicPr>
        <p:blipFill rotWithShape="1">
          <a:blip r:embed="rId14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6" name="" descr="라인"/>
          <p:cNvPicPr>
            <a:picLocks noChangeAspect="1" noChangeArrowheads="1"/>
          </p:cNvPicPr>
          <p:nvPr/>
        </p:nvPicPr>
        <p:blipFill rotWithShape="1">
          <a:blip r:embed="rId15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3" name=""/>
          <p:cNvSpPr/>
          <p:nvPr/>
        </p:nvSpPr>
        <p:spPr>
          <a:xfrm rot="11550499">
            <a:off x="7874066" y="304800"/>
            <a:ext cx="1086115" cy="1049303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alpha val="58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2085274" flipH="1">
            <a:off x="8530440" y="475484"/>
            <a:ext cx="613558" cy="71333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7199" y="1357298"/>
            <a:ext cx="8229599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2022-01-16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2"/>
        </a:buClr>
        <a:buFont typeface="Yoon 윤고딕 550_TT"/>
        <a:buChar char="-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ü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416175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6pPr>
      <a:lvl7pPr marL="2776538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7pPr>
      <a:lvl8pPr marL="3135313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lang="en-US" altLang="ko-KR" sz="1600" kern="1200" dirty="0" smtClean="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8pPr>
      <a:lvl9pPr marL="3494088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0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1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1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 idx="0"/>
          </p:nvPr>
        </p:nvSpPr>
        <p:spPr>
          <a:xfrm>
            <a:off x="467487" y="2971800"/>
            <a:ext cx="7990711" cy="1177290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700"/>
              <a:t>명상의 이해와 활용방법</a:t>
            </a:r>
            <a:endParaRPr lang="ko-KR" altLang="en-US" sz="5700"/>
          </a:p>
        </p:txBody>
      </p:sp>
      <p:sp>
        <p:nvSpPr>
          <p:cNvPr id="5" name="직사각형 4"/>
          <p:cNvSpPr>
            <a:spLocks noGrp="1"/>
          </p:cNvSpPr>
          <p:nvPr>
            <p:ph type="subTitle" idx="1"/>
          </p:nvPr>
        </p:nvSpPr>
        <p:spPr>
          <a:xfrm>
            <a:off x="642908" y="4509135"/>
            <a:ext cx="7815290" cy="571504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400" b="1"/>
              <a:t>강사 : 혜  타</a:t>
            </a:r>
            <a:endParaRPr lang="ko-KR" altLang="en-US" sz="4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5500"/>
              <a:t> 지금 여기서 경험하세요.</a:t>
            </a:r>
            <a:endParaRPr lang="ko-KR" altLang="en-US" sz="5500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234948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>     </a:t>
            </a:r>
            <a:r>
              <a:rPr lang="ko-KR" altLang="en-US" sz="6000"/>
              <a:t>나의 명상 목표</a:t>
            </a:r>
            <a:endParaRPr lang="en-US" altLang="ko-KR" sz="6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679447" y="1180450"/>
            <a:ext cx="8229599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4200"/>
              <a:t> </a:t>
            </a:r>
            <a:r>
              <a:rPr lang="ko-KR" altLang="en-US" sz="4500"/>
              <a:t>잠자리 들기전 </a:t>
            </a:r>
            <a:r>
              <a:rPr lang="en-US" altLang="ko-KR" sz="4500"/>
              <a:t>10</a:t>
            </a:r>
            <a:r>
              <a:rPr lang="ko-KR" altLang="en-US" sz="4500"/>
              <a:t>분</a:t>
            </a:r>
            <a:endParaRPr lang="ko-KR" altLang="en-US" sz="4500"/>
          </a:p>
          <a:p>
            <a:pPr>
              <a:buNone/>
              <a:defRPr lang="ko-KR" altLang="en-US"/>
            </a:pPr>
            <a:r>
              <a:rPr lang="ko-KR" altLang="en-US" sz="4500"/>
              <a:t>   호흡명상으로 </a:t>
            </a:r>
            <a:endParaRPr lang="ko-KR" altLang="en-US" sz="4500"/>
          </a:p>
          <a:p>
            <a:pPr>
              <a:buNone/>
              <a:defRPr lang="ko-KR" altLang="en-US"/>
            </a:pPr>
            <a:r>
              <a:rPr lang="ko-KR" altLang="en-US" sz="4500"/>
              <a:t>   편안하고 고요해진 </a:t>
            </a:r>
            <a:endParaRPr lang="ko-KR" altLang="en-US" sz="4500"/>
          </a:p>
          <a:p>
            <a:pPr>
              <a:buNone/>
              <a:defRPr lang="ko-KR" altLang="en-US"/>
            </a:pPr>
            <a:r>
              <a:rPr lang="ko-KR" altLang="en-US" sz="4500"/>
              <a:t>   몸과 마음이 된다.</a:t>
            </a:r>
            <a:endParaRPr lang="ko-KR" altLang="en-US" sz="4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pic>
        <p:nvPicPr>
          <p:cNvPr id="3" name="그림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331595" y="856804"/>
            <a:ext cx="6624828" cy="5216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457200" y="2533868"/>
            <a:ext cx="8229599" cy="2191294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6000"/>
              <a:t>명상은 행복의 </a:t>
            </a:r>
            <a:br>
              <a:rPr lang="ko-KR" altLang="en-US" sz="6000"/>
            </a:br>
            <a:r>
              <a:rPr lang="ko-KR" altLang="en-US" sz="6000"/>
              <a:t>첫걸음입니다.</a:t>
            </a:r>
            <a:endParaRPr lang="ko-KR" altLang="en-US" sz="6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 idx="0"/>
          </p:nvPr>
        </p:nvSpPr>
        <p:spPr>
          <a:xfrm>
            <a:off x="684286" y="560832"/>
            <a:ext cx="6990913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5500"/>
              <a:t>   </a:t>
            </a:r>
            <a:r>
              <a:rPr lang="ko-KR" altLang="en-US" sz="6500"/>
              <a:t>강 의 순 서</a:t>
            </a:r>
            <a:endParaRPr lang="ko-KR" altLang="en-US" sz="650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1259585" y="1844802"/>
            <a:ext cx="6415613" cy="4032504"/>
          </a:xfrm>
        </p:spPr>
        <p:txBody>
          <a:bodyPr/>
          <a:lstStyle/>
          <a:p>
            <a:pPr lvl="0">
              <a:buClr>
                <a:schemeClr val="bg2">
                  <a:lumMod val="70000"/>
                </a:schemeClr>
              </a:buClr>
              <a:buNone/>
              <a:defRPr lang="ko-KR" altLang="en-US"/>
            </a:pPr>
            <a:r>
              <a:rPr lang="ko-KR" altLang="en-US" sz="3500"/>
              <a:t>1</a:t>
            </a:r>
            <a:r>
              <a:rPr lang="ko-KR" altLang="en-US" sz="3600"/>
              <a:t>. </a:t>
            </a:r>
            <a:r>
              <a:rPr lang="ko-KR" altLang="ko-KR" sz="3600">
                <a:ea typeface="함초롬바탕"/>
              </a:rPr>
              <a:t>명상이란</a:t>
            </a:r>
            <a:r>
              <a:rPr lang="ko-KR" altLang="en-US" sz="3600">
                <a:latin typeface="함초롬바탕"/>
                <a:ea typeface="함초롬바탕"/>
              </a:rPr>
              <a:t>?</a:t>
            </a:r>
            <a:endParaRPr lang="ko-KR" altLang="en-US" sz="3600">
              <a:latin typeface="함초롬바탕"/>
              <a:ea typeface="함초롬바탕"/>
            </a:endParaRPr>
          </a:p>
          <a:p>
            <a:pPr lvl="0">
              <a:buClr>
                <a:schemeClr val="bg2">
                  <a:lumMod val="70000"/>
                </a:schemeClr>
              </a:buClr>
              <a:buNone/>
              <a:defRPr lang="ko-KR" altLang="en-US"/>
            </a:pPr>
            <a:r>
              <a:rPr lang="ko-KR" altLang="en-US" sz="3600"/>
              <a:t>2. </a:t>
            </a:r>
            <a:r>
              <a:rPr lang="ko-KR" altLang="ko-KR" sz="3600">
                <a:ea typeface="함초롬바탕"/>
              </a:rPr>
              <a:t>명상하는 방법</a:t>
            </a:r>
            <a:r>
              <a:rPr lang="ko-KR" altLang="en-US" sz="3600"/>
              <a:t> </a:t>
            </a:r>
            <a:endParaRPr lang="ko-KR" altLang="en-US" sz="3600"/>
          </a:p>
          <a:p>
            <a:pPr lvl="0">
              <a:buClr>
                <a:schemeClr val="bg2">
                  <a:lumMod val="70000"/>
                </a:schemeClr>
              </a:buClr>
              <a:buNone/>
              <a:defRPr lang="ko-KR" altLang="en-US"/>
            </a:pPr>
            <a:r>
              <a:rPr lang="ko-KR" altLang="en-US" sz="3600"/>
              <a:t>3. </a:t>
            </a:r>
            <a:r>
              <a:rPr lang="ko-KR" altLang="ko-KR" sz="3600">
                <a:ea typeface="함초롬바탕"/>
              </a:rPr>
              <a:t>뇌를 변화시키는 명상</a:t>
            </a:r>
            <a:endParaRPr lang="ko-KR" altLang="ko-KR" sz="3600">
              <a:ea typeface="함초롬바탕"/>
            </a:endParaRPr>
          </a:p>
          <a:p>
            <a:pPr lvl="0">
              <a:buClr>
                <a:schemeClr val="bg2">
                  <a:lumMod val="70000"/>
                </a:schemeClr>
              </a:buClr>
              <a:buNone/>
              <a:defRPr lang="ko-KR" altLang="en-US"/>
            </a:pPr>
            <a:r>
              <a:rPr lang="ko-KR" altLang="en-US" sz="3600"/>
              <a:t>4. </a:t>
            </a:r>
            <a:r>
              <a:rPr lang="ko-KR" altLang="ko-KR" sz="3600">
                <a:ea typeface="함초롬바탕"/>
              </a:rPr>
              <a:t>명상의 임상적인 효과</a:t>
            </a:r>
            <a:endParaRPr lang="ko-KR" altLang="ko-KR" sz="3600">
              <a:ea typeface="함초롬바탕"/>
            </a:endParaRPr>
          </a:p>
          <a:p>
            <a:pPr lvl="0">
              <a:buClr>
                <a:schemeClr val="bg2">
                  <a:lumMod val="70000"/>
                </a:schemeClr>
              </a:buClr>
              <a:buNone/>
              <a:defRPr lang="ko-KR" altLang="en-US"/>
            </a:pPr>
            <a:r>
              <a:rPr lang="ko-KR" altLang="en-US" sz="3600"/>
              <a:t>5. </a:t>
            </a:r>
            <a:r>
              <a:rPr lang="ko-KR" altLang="ko-KR" sz="3600">
                <a:ea typeface="함초롬바탕"/>
              </a:rPr>
              <a:t>호흡명상의 이해</a:t>
            </a:r>
            <a:endParaRPr lang="ko-KR" altLang="ko-KR" sz="36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1331595" y="936117"/>
            <a:ext cx="6696837" cy="4653153"/>
          </a:xfrm>
        </p:spPr>
        <p:txBody>
          <a:bodyPr/>
          <a:lstStyle/>
          <a:p>
            <a:pPr lvl="0">
              <a:buClr>
                <a:schemeClr val="bg2">
                  <a:lumMod val="70000"/>
                </a:schemeClr>
              </a:buClr>
              <a:buNone/>
              <a:defRPr lang="ko-KR" altLang="en-US"/>
            </a:pPr>
            <a:r>
              <a:rPr lang="ko-KR" altLang="en-US" sz="3600"/>
              <a:t>6.  </a:t>
            </a:r>
            <a:r>
              <a:rPr lang="ko-KR" altLang="ko-KR" sz="3600">
                <a:ea typeface="함초롬바탕"/>
              </a:rPr>
              <a:t>호흡명상의 활용</a:t>
            </a:r>
            <a:endParaRPr lang="ko-KR" altLang="ko-KR" sz="3600">
              <a:ea typeface="함초롬바탕"/>
            </a:endParaRPr>
          </a:p>
          <a:p>
            <a:pPr lvl="0">
              <a:buClr>
                <a:schemeClr val="bg2">
                  <a:lumMod val="70000"/>
                </a:schemeClr>
              </a:buClr>
              <a:buNone/>
              <a:defRPr lang="ko-KR" altLang="en-US"/>
            </a:pPr>
            <a:r>
              <a:rPr lang="ko-KR" altLang="en-US" sz="3600"/>
              <a:t>7.  </a:t>
            </a:r>
            <a:r>
              <a:rPr lang="ko-KR" altLang="ko-KR" sz="3600">
                <a:ea typeface="함초롬바탕"/>
              </a:rPr>
              <a:t>오감명상의 이해</a:t>
            </a:r>
            <a:endParaRPr lang="ko-KR" altLang="ko-KR" sz="3600">
              <a:ea typeface="함초롬바탕"/>
            </a:endParaRPr>
          </a:p>
          <a:p>
            <a:pPr lvl="0">
              <a:buClr>
                <a:schemeClr val="bg2">
                  <a:lumMod val="70000"/>
                </a:schemeClr>
              </a:buClr>
              <a:buNone/>
              <a:defRPr lang="ko-KR" altLang="en-US"/>
            </a:pPr>
            <a:r>
              <a:rPr lang="ko-KR" altLang="en-US" sz="3600"/>
              <a:t>8.  </a:t>
            </a:r>
            <a:r>
              <a:rPr lang="ko-KR" altLang="ko-KR" sz="3600">
                <a:ea typeface="함초롬바탕"/>
              </a:rPr>
              <a:t>오감명상의 활용 </a:t>
            </a:r>
            <a:endParaRPr lang="ko-KR" altLang="ko-KR" sz="3600">
              <a:ea typeface="함초롬바탕"/>
            </a:endParaRPr>
          </a:p>
          <a:p>
            <a:pPr lvl="0">
              <a:buClr>
                <a:schemeClr val="bg2">
                  <a:lumMod val="70000"/>
                </a:schemeClr>
              </a:buClr>
              <a:buNone/>
              <a:defRPr lang="ko-KR" altLang="en-US"/>
            </a:pPr>
            <a:r>
              <a:rPr lang="ko-KR" altLang="en-US" sz="3600"/>
              <a:t>9.  </a:t>
            </a:r>
            <a:r>
              <a:rPr lang="ko-KR" altLang="ko-KR" sz="3600">
                <a:ea typeface="함초롬바탕"/>
              </a:rPr>
              <a:t>느낌명상의 이해와 활용 방법</a:t>
            </a:r>
            <a:endParaRPr lang="ko-KR" altLang="ko-KR" sz="3600">
              <a:ea typeface="함초롬바탕"/>
            </a:endParaRPr>
          </a:p>
          <a:p>
            <a:pPr lvl="0">
              <a:buClr>
                <a:schemeClr val="bg2">
                  <a:lumMod val="70000"/>
                </a:schemeClr>
              </a:buClr>
              <a:buNone/>
              <a:defRPr lang="ko-KR" altLang="en-US"/>
            </a:pPr>
            <a:r>
              <a:rPr lang="ko-KR" altLang="en-US" sz="3600"/>
              <a:t>10. </a:t>
            </a:r>
            <a:r>
              <a:rPr lang="ko-KR" altLang="ko-KR" sz="3600">
                <a:ea typeface="함초롬바탕"/>
              </a:rPr>
              <a:t>명상 프로그램 운영방법</a:t>
            </a:r>
            <a:endParaRPr lang="ko-KR" altLang="ko-KR" sz="3600"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            </a:t>
            </a:r>
            <a:r>
              <a:rPr lang="ko-KR" altLang="en-US" sz="5500"/>
              <a:t>참고한 책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6204" y="1412748"/>
            <a:ext cx="8691592" cy="454342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200"/>
              <a:t>선 치료 -데이비드 브레이저, 학지사</a:t>
            </a:r>
            <a:endParaRPr lang="ko-KR" altLang="en-US" sz="3200"/>
          </a:p>
          <a:p>
            <a:pPr>
              <a:buNone/>
              <a:defRPr lang="ko-KR" altLang="en-US"/>
            </a:pPr>
            <a:endParaRPr lang="ko-KR" altLang="en-US" sz="3200"/>
          </a:p>
          <a:p>
            <a:pPr>
              <a:defRPr lang="ko-KR" altLang="en-US"/>
            </a:pPr>
            <a:r>
              <a:rPr lang="ko-KR" altLang="en-US" sz="3200"/>
              <a:t>마음챙김과 심리치료 -크리스토퍼 거머, 무우수</a:t>
            </a:r>
            <a:endParaRPr lang="ko-KR" altLang="en-US" sz="3200"/>
          </a:p>
          <a:p>
            <a:pPr>
              <a:defRPr lang="ko-KR" altLang="en-US"/>
            </a:pPr>
            <a:endParaRPr lang="ko-KR" altLang="en-US" sz="3200"/>
          </a:p>
          <a:p>
            <a:pPr>
              <a:defRPr lang="ko-KR" altLang="en-US"/>
            </a:pPr>
            <a:r>
              <a:rPr lang="ko-KR" altLang="en-US" sz="3200"/>
              <a:t>명상심리치료 -인경스님, 명상상담연구원</a:t>
            </a:r>
            <a:endParaRPr lang="ko-KR" altLang="en-US" sz="3200"/>
          </a:p>
          <a:p>
            <a:pPr>
              <a:defRPr lang="ko-KR" altLang="en-US"/>
            </a:pPr>
            <a:endParaRPr lang="ko-KR" altLang="en-US" sz="3200"/>
          </a:p>
          <a:p>
            <a:pPr>
              <a:defRPr lang="ko-KR" altLang="en-US"/>
            </a:pPr>
            <a:r>
              <a:rPr lang="ko-KR" altLang="en-US" sz="3200"/>
              <a:t>처음 만나는 명상 레슨 -잭 콘필드, 불광출판사</a:t>
            </a:r>
            <a:endParaRPr lang="ko-KR" altLang="en-US" sz="3200"/>
          </a:p>
          <a:p>
            <a:pPr>
              <a:defRPr lang="ko-KR" altLang="en-US"/>
            </a:pPr>
            <a:endParaRPr lang="ko-KR" altLang="en-US" sz="3000"/>
          </a:p>
          <a:p>
            <a:pPr marL="0" indent="0">
              <a:buNone/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31776" y="414782"/>
            <a:ext cx="8680447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>   </a:t>
            </a:r>
            <a:r>
              <a:rPr lang="ko-KR" altLang="en-US" sz="5500"/>
              <a:t>왜 명상을 하시나요?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6203" y="1484757"/>
            <a:ext cx="8691592" cy="4471416"/>
          </a:xfrm>
        </p:spPr>
        <p:txBody>
          <a:bodyPr/>
          <a:lstStyle/>
          <a:p>
            <a:pPr>
              <a:defRPr lang="ko-KR" altLang="en-US"/>
            </a:pPr>
            <a:endParaRPr lang="ko-KR" altLang="en-US" sz="3600"/>
          </a:p>
          <a:p>
            <a:pPr marL="0" indent="0">
              <a:buNone/>
              <a:defRPr lang="ko-KR" altLang="en-US"/>
            </a:pPr>
            <a:r>
              <a:rPr lang="en-US" altLang="ko-KR" sz="4000"/>
              <a:t>*</a:t>
            </a:r>
            <a:r>
              <a:rPr lang="ko-KR" altLang="en-US" sz="4000"/>
              <a:t> 목표를 정하세요.</a:t>
            </a:r>
            <a:endParaRPr lang="ko-KR" altLang="en-US" sz="4000"/>
          </a:p>
          <a:p>
            <a:pPr marL="0" indent="0">
              <a:buNone/>
              <a:defRPr lang="ko-KR" altLang="en-US"/>
            </a:pPr>
            <a:endParaRPr lang="en-US" altLang="ko-KR" sz="4000"/>
          </a:p>
          <a:p>
            <a:pPr marL="0" indent="0">
              <a:buNone/>
              <a:defRPr lang="ko-KR" altLang="en-US"/>
            </a:pPr>
            <a:r>
              <a:rPr lang="en-US" altLang="ko-KR" sz="4000"/>
              <a:t>*</a:t>
            </a:r>
            <a:r>
              <a:rPr lang="ko-KR" altLang="en-US" sz="4000"/>
              <a:t> 수영을 배우기 위한 가장 좋은 방법</a:t>
            </a:r>
            <a:r>
              <a:rPr lang="en-US" altLang="ko-KR" sz="4000"/>
              <a:t>?</a:t>
            </a:r>
            <a:endParaRPr lang="en-US" altLang="ko-KR" sz="4000"/>
          </a:p>
          <a:p>
            <a:pPr>
              <a:defRPr lang="ko-KR" altLang="en-US"/>
            </a:pPr>
            <a:endParaRPr lang="ko-KR" altLang="en-US" sz="4000"/>
          </a:p>
          <a:p>
            <a:pPr>
              <a:defRPr lang="ko-KR" altLang="en-US"/>
            </a:pPr>
            <a:endParaRPr lang="ko-KR" altLang="en-US" sz="3100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07442" y="304800"/>
            <a:ext cx="8929116" cy="923925"/>
          </a:xfrm>
        </p:spPr>
        <p:txBody>
          <a:bodyPr/>
          <a:lstStyle/>
          <a:p>
            <a:pPr>
              <a:defRPr/>
            </a:pPr>
            <a:r>
              <a:rPr lang="ko-KR" altLang="en-US" sz="5500"/>
              <a:t>명상</a:t>
            </a:r>
            <a:r>
              <a:rPr lang="en-US" altLang="ko-KR" sz="5500"/>
              <a:t>!!</a:t>
            </a:r>
            <a:r>
              <a:rPr lang="ko-KR" altLang="en-US" sz="5500"/>
              <a:t> 습관이 되게 하세요</a:t>
            </a:r>
            <a:endParaRPr lang="en-US" altLang="ko-KR" sz="5500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>
          <a:xfrm>
            <a:off x="457200" y="1684513"/>
            <a:ext cx="8229599" cy="476886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ko-KR" sz="4000"/>
              <a:t>*</a:t>
            </a:r>
            <a:r>
              <a:rPr lang="ko-KR" altLang="en-US" sz="4000"/>
              <a:t> 짧고 간단하게 </a:t>
            </a:r>
            <a:endParaRPr lang="ko-KR" altLang="en-US" sz="4000"/>
          </a:p>
          <a:p>
            <a:pPr marL="0" indent="0">
              <a:buNone/>
              <a:defRPr/>
            </a:pPr>
            <a:r>
              <a:rPr lang="en-US" altLang="ko-KR" sz="4000"/>
              <a:t>*</a:t>
            </a:r>
            <a:r>
              <a:rPr lang="ko-KR" altLang="en-US" sz="4000"/>
              <a:t> 하루 하루 꾸준히</a:t>
            </a:r>
            <a:endParaRPr lang="ko-KR" altLang="en-US" sz="4000"/>
          </a:p>
          <a:p>
            <a:pPr marL="0" indent="0">
              <a:buNone/>
              <a:defRPr/>
            </a:pPr>
            <a:r>
              <a:rPr lang="en-US" altLang="ko-KR" sz="4000"/>
              <a:t>*</a:t>
            </a:r>
            <a:r>
              <a:rPr lang="ko-KR" altLang="en-US" sz="4000"/>
              <a:t> 매일하는 어떤일과 이어서</a:t>
            </a:r>
            <a:endParaRPr lang="ko-KR" altLang="en-US" sz="4000"/>
          </a:p>
          <a:p>
            <a:pPr marL="0" indent="0">
              <a:buNone/>
              <a:defRPr/>
            </a:pPr>
            <a:r>
              <a:rPr lang="en-US" altLang="ko-KR" sz="4000"/>
              <a:t>*</a:t>
            </a:r>
            <a:r>
              <a:rPr lang="ko-KR" altLang="en-US" sz="4000"/>
              <a:t> 명상 친구와 함께 하기</a:t>
            </a:r>
            <a:endParaRPr lang="ko-KR" altLang="en-US" sz="4000"/>
          </a:p>
          <a:p>
            <a:pPr marL="0" indent="0">
              <a:buNone/>
              <a:defRPr/>
            </a:pPr>
            <a:r>
              <a:rPr lang="en-US" altLang="ko-KR" sz="4000"/>
              <a:t>*</a:t>
            </a:r>
            <a:r>
              <a:rPr lang="ko-KR" altLang="en-US" sz="4000"/>
              <a:t> 하루를 놓쳤다면</a:t>
            </a:r>
            <a:r>
              <a:rPr lang="en-US" altLang="ko-KR" sz="4000"/>
              <a:t>~~</a:t>
            </a:r>
            <a:r>
              <a:rPr lang="ko-KR" altLang="en-US" sz="4000"/>
              <a:t> </a:t>
            </a:r>
            <a:endParaRPr lang="ko-KR" altLang="en-US" sz="4000"/>
          </a:p>
          <a:p>
            <a:pPr marL="0" indent="0">
              <a:buNone/>
              <a:defRPr/>
            </a:pPr>
            <a:r>
              <a:rPr lang="ko-KR" altLang="en-US" sz="4000"/>
              <a:t>              다음날 다시하면 돼요</a:t>
            </a:r>
            <a:r>
              <a:rPr lang="en-US" altLang="ko-KR" sz="4000"/>
              <a:t>.</a:t>
            </a:r>
            <a:endParaRPr lang="en-US" altLang="ko-KR" sz="4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306957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100"/>
              <a:t>   </a:t>
            </a:r>
            <a:r>
              <a:rPr lang="ko-KR" altLang="en-US" sz="5500"/>
              <a:t>명상의 사전적 의미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8599" y="1700784"/>
            <a:ext cx="8680446" cy="4471416"/>
          </a:xfrm>
        </p:spPr>
        <p:txBody>
          <a:bodyPr/>
          <a:lstStyle/>
          <a:p>
            <a:pPr marL="0" indent="0">
              <a:buNone/>
              <a:defRPr lang="ko-KR" altLang="en-US"/>
            </a:pPr>
            <a:r>
              <a:rPr lang="en-US" altLang="ko-KR" sz="2800"/>
              <a:t>*</a:t>
            </a:r>
            <a:r>
              <a:rPr lang="ko-KR" altLang="en-US" sz="2800"/>
              <a:t> 명상(冥想) '눈을 감고 차분한 마음으로 깊이 생각하다'</a:t>
            </a:r>
            <a:endParaRPr lang="en-US" altLang="ko-KR" sz="2800"/>
          </a:p>
          <a:p>
            <a:pPr>
              <a:buNone/>
              <a:defRPr lang="ko-KR" altLang="en-US"/>
            </a:pPr>
            <a:r>
              <a:rPr lang="ko-KR" altLang="en-US" sz="2800"/>
              <a:t>    &lt; 명(冥) : 어두운, 깊은, 침묵하고 생각에 잠기다 &gt;</a:t>
            </a:r>
            <a:endParaRPr lang="ko-KR" altLang="en-US" sz="2800"/>
          </a:p>
          <a:p>
            <a:pPr>
              <a:buNone/>
              <a:defRPr lang="ko-KR" altLang="en-US"/>
            </a:pPr>
            <a:endParaRPr lang="ko-KR" altLang="en-US" sz="2800"/>
          </a:p>
          <a:p>
            <a:pPr marL="0" indent="0">
              <a:buNone/>
              <a:defRPr lang="ko-KR" altLang="en-US"/>
            </a:pPr>
            <a:r>
              <a:rPr lang="en-US" altLang="ko-KR" sz="2800"/>
              <a:t>*</a:t>
            </a:r>
            <a:r>
              <a:rPr lang="ko-KR" altLang="en-US" sz="2800"/>
              <a:t> 티베트어 곰(</a:t>
            </a:r>
            <a:r>
              <a:rPr lang="en-US" altLang="ko-KR" sz="2800"/>
              <a:t>Gom)</a:t>
            </a:r>
            <a:r>
              <a:rPr lang="ko-KR" altLang="en-US" sz="2800"/>
              <a:t> '익숙해지다, 습관이 되다'</a:t>
            </a: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buNone/>
              <a:defRPr lang="ko-KR" altLang="en-US"/>
            </a:pPr>
            <a:r>
              <a:rPr lang="en-US" altLang="ko-KR" sz="2800"/>
              <a:t>*</a:t>
            </a:r>
            <a:r>
              <a:rPr lang="ko-KR" altLang="en-US" sz="2800"/>
              <a:t> 팔리어 바바나(</a:t>
            </a:r>
            <a:r>
              <a:rPr lang="en-US" altLang="ko-KR" sz="2800"/>
              <a:t>Bhavana)</a:t>
            </a:r>
            <a:r>
              <a:rPr lang="ko-KR" altLang="en-US" sz="2800"/>
              <a:t> '성장하게 하다, 기르다'</a:t>
            </a: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buNone/>
              <a:defRPr lang="ko-KR" altLang="en-US"/>
            </a:pPr>
            <a:r>
              <a:rPr lang="en-US" altLang="ko-KR" sz="2800"/>
              <a:t>*</a:t>
            </a:r>
            <a:r>
              <a:rPr lang="ko-KR" altLang="en-US" sz="2800"/>
              <a:t> 영어 메디테이션(</a:t>
            </a:r>
            <a:r>
              <a:rPr lang="en-US" altLang="ko-KR" sz="2800"/>
              <a:t>Meditation</a:t>
            </a:r>
            <a:r>
              <a:rPr lang="ko-KR" altLang="en-US" sz="2800"/>
              <a:t>)  '깊이 생각하다,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                                                묵묵히 생각하다'</a:t>
            </a:r>
            <a:endParaRPr lang="ko-KR" altLang="en-US" sz="2600"/>
          </a:p>
          <a:p>
            <a:pPr>
              <a:buNone/>
              <a:defRPr lang="ko-KR" altLang="en-US"/>
            </a:pPr>
            <a:endParaRPr lang="ko-KR" altLang="en-US" sz="2600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31776" y="260604"/>
            <a:ext cx="8680447" cy="1164971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>    </a:t>
            </a:r>
            <a:r>
              <a:rPr lang="ko-KR" altLang="en-US" sz="5500"/>
              <a:t>명상이란 무엇인가?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6204" y="1425575"/>
            <a:ext cx="8691592" cy="492442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/>
              <a:t>딘 사피로(</a:t>
            </a:r>
            <a:r>
              <a:rPr lang="en-US" altLang="ko-KR"/>
              <a:t>D.H. Sapiro</a:t>
            </a:r>
            <a:r>
              <a:rPr lang="ko-KR" altLang="en-US"/>
              <a:t>) "명상이란 </a:t>
            </a:r>
            <a:r>
              <a:rPr lang="ko-KR" altLang="en-US" u="sng"/>
              <a:t>주의를 비분석적으로 집중하는 의식적 시도를 위한 기술</a:t>
            </a:r>
            <a:r>
              <a:rPr lang="ko-KR" altLang="en-US"/>
              <a:t>을 말한다."</a:t>
            </a: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/>
              <a:t>달라이라마 "명상이란 넓은 의미로 </a:t>
            </a:r>
            <a:r>
              <a:rPr lang="ko-KR" altLang="en-US" u="sng"/>
              <a:t>정신을 수련하거나 마음을 가다듬는 일이다."</a:t>
            </a:r>
            <a:endParaRPr lang="ko-KR" altLang="en-US" u="sng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/>
              <a:t>로저 월시 "명상이란 </a:t>
            </a:r>
            <a:r>
              <a:rPr lang="ko-KR" altLang="en-US" u="sng"/>
              <a:t>한층 더 높은 의식상태나 건강을 가져오고자 </a:t>
            </a:r>
            <a:r>
              <a:rPr lang="ko-KR" altLang="en-US"/>
              <a:t>정신적 과정을 가다듬는 것을 목적으로 하는 </a:t>
            </a:r>
            <a:r>
              <a:rPr lang="ko-KR" altLang="en-US" u="sng"/>
              <a:t>주의(注意)의 의식적 훈련이다"</a:t>
            </a:r>
            <a:endParaRPr lang="ko-KR" altLang="en-US" u="sng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234948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400"/>
              <a:t>      </a:t>
            </a:r>
            <a:r>
              <a:rPr lang="ko-KR" altLang="en-US" sz="5500"/>
              <a:t>명상의 정의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 sz="3200"/>
              <a:t>   </a:t>
            </a:r>
            <a:r>
              <a:rPr lang="ko-KR" altLang="en-US" sz="3200">
                <a:solidFill>
                  <a:srgbClr val="ff0000"/>
                </a:solidFill>
              </a:rPr>
              <a:t> </a:t>
            </a:r>
            <a:r>
              <a:rPr lang="ko-KR" altLang="en-US" sz="3500">
                <a:solidFill>
                  <a:srgbClr val="ff0000"/>
                </a:solidFill>
              </a:rPr>
              <a:t>명상이란</a:t>
            </a:r>
            <a:r>
              <a:rPr lang="ko-KR" altLang="en-US" sz="3500"/>
              <a:t> </a:t>
            </a:r>
            <a:endParaRPr lang="ko-KR" altLang="en-US" sz="3500"/>
          </a:p>
          <a:p>
            <a:pPr>
              <a:buNone/>
              <a:defRPr lang="ko-KR" altLang="en-US"/>
            </a:pPr>
            <a:r>
              <a:rPr lang="ko-KR" altLang="en-US" sz="3500"/>
              <a:t>   "한층 더 높은 의식상태, </a:t>
            </a:r>
            <a:endParaRPr lang="ko-KR" altLang="en-US" sz="3500"/>
          </a:p>
          <a:p>
            <a:pPr>
              <a:buNone/>
              <a:defRPr lang="ko-KR" altLang="en-US"/>
            </a:pPr>
            <a:r>
              <a:rPr lang="ko-KR" altLang="en-US" sz="3500"/>
              <a:t>    혹은 더 건강하기 위해서 </a:t>
            </a:r>
            <a:endParaRPr lang="ko-KR" altLang="en-US" sz="3500"/>
          </a:p>
          <a:p>
            <a:pPr>
              <a:buNone/>
              <a:defRPr lang="ko-KR" altLang="en-US"/>
            </a:pPr>
            <a:r>
              <a:rPr lang="ko-KR" altLang="en-US" sz="3500"/>
              <a:t>    마음을 가다듬는것을 목적으로 </a:t>
            </a:r>
            <a:endParaRPr lang="ko-KR" altLang="en-US" sz="3500"/>
          </a:p>
          <a:p>
            <a:pPr>
              <a:buNone/>
              <a:defRPr lang="ko-KR" altLang="en-US"/>
            </a:pPr>
            <a:r>
              <a:rPr lang="ko-KR" altLang="en-US" sz="3500"/>
              <a:t>    </a:t>
            </a:r>
            <a:r>
              <a:rPr lang="ko-KR" altLang="en-US" sz="3500">
                <a:solidFill>
                  <a:srgbClr val="ff0000"/>
                </a:solidFill>
              </a:rPr>
              <a:t>주의를 집중하는 의도적인 훈련이다</a:t>
            </a:r>
            <a:r>
              <a:rPr lang="ko-KR" altLang="en-US" sz="3500"/>
              <a:t>"</a:t>
            </a:r>
            <a:endParaRPr lang="ko-KR" altLang="en-US" sz="3500"/>
          </a:p>
          <a:p>
            <a:pPr>
              <a:buNone/>
              <a:defRPr lang="ko-KR" altLang="en-US"/>
            </a:pPr>
            <a:endParaRPr lang="ko-KR" altLang="en-US" sz="3500"/>
          </a:p>
          <a:p>
            <a:pPr>
              <a:buNone/>
              <a:defRPr lang="ko-KR" altLang="en-US"/>
            </a:pPr>
            <a:r>
              <a:rPr lang="ko-KR" altLang="en-US" sz="3200"/>
              <a:t> </a:t>
            </a:r>
            <a:endParaRPr lang="ko-KR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꽃잎">
  <a:themeElements>
    <a:clrScheme name="꽃잎">
      <a:dk1>
        <a:srgbClr val="85d7ff"/>
      </a:dk1>
      <a:lt1>
        <a:srgbClr val="ffffff"/>
      </a:lt1>
      <a:dk2>
        <a:srgbClr val="b0e9f2"/>
      </a:dk2>
      <a:lt2>
        <a:srgbClr val="f6ffcd"/>
      </a:lt2>
      <a:accent1>
        <a:srgbClr val="4ccb00"/>
      </a:accent1>
      <a:accent2>
        <a:srgbClr val="b8de01"/>
      </a:accent2>
      <a:accent3>
        <a:srgbClr val="4bcce2"/>
      </a:accent3>
      <a:accent4>
        <a:srgbClr val="136573"/>
      </a:accent4>
      <a:accent5>
        <a:srgbClr val="ff9900"/>
      </a:accent5>
      <a:accent6>
        <a:srgbClr val="5f5f5f"/>
      </a:accent6>
      <a:hlink>
        <a:srgbClr val="28d3ea"/>
      </a:hlink>
      <a:folHlink>
        <a:srgbClr val="0033cc"/>
      </a:folHlink>
    </a:clrScheme>
    <a:fontScheme name="꽃잎">
      <a:majorFont>
        <a:latin typeface="Verdana"/>
        <a:ea typeface=""/>
        <a:cs typeface=""/>
        <a:font script="Jpan" typeface="MS PGothic"/>
        <a:font script="Hang" typeface="HY울릉도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꽃잎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30000"/>
                <a:shade val="90000"/>
                <a:satMod val="100000"/>
              </a:schemeClr>
            </a:gs>
            <a:gs pos="60000">
              <a:schemeClr val="phClr">
                <a:tint val="60000"/>
                <a:shade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30000"/>
              </a:schemeClr>
            </a:gs>
            <a:gs pos="45000">
              <a:schemeClr val="phClr">
                <a:tint val="90000"/>
                <a:shade val="10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215</ep:Words>
  <ep:PresentationFormat>화면 슬라이드 쇼(4:3)</ep:PresentationFormat>
  <ep:Paragraphs>53</ep:Paragraphs>
  <ep:Slides>13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ep:HeadingPairs>
  <ep:TitlesOfParts>
    <vt:vector size="14" baseType="lpstr">
      <vt:lpstr>꽃잎</vt:lpstr>
      <vt:lpstr>명상의 이해와 활용방법</vt:lpstr>
      <vt:lpstr>강 의 순 서</vt:lpstr>
      <vt:lpstr>슬라이드 3</vt:lpstr>
      <vt:lpstr>참고한 책</vt:lpstr>
      <vt:lpstr>왜 명상을 하시나요?</vt:lpstr>
      <vt:lpstr>명상!! 습관이 되게 하세요</vt:lpstr>
      <vt:lpstr>명상의 사전적 의미</vt:lpstr>
      <vt:lpstr>명상이란 무엇인가?</vt:lpstr>
      <vt:lpstr>명상의 정의</vt:lpstr>
      <vt:lpstr>슬라이드 10</vt:lpstr>
      <vt:lpstr>나의 명상 목표</vt:lpstr>
      <vt:lpstr>슬라이드 12</vt:lpstr>
      <vt:lpstr>명상은 행복의  첫걸음입니다.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2015-09-15T09:57:38.773</dcterms:created>
  <dc:creator>Administrator</dc:creator>
  <cp:lastModifiedBy>SAMSUNG</cp:lastModifiedBy>
  <dcterms:modified xsi:type="dcterms:W3CDTF">2022-03-03T01:14:01.857</dcterms:modified>
  <cp:revision>101</cp:revision>
  <dc:title>명상의 이해와 활용방법</dc:title>
  <cp:version/>
</cp:coreProperties>
</file>