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720"/>
    <p:restoredTop sz="9428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0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presProps" Target="presProps.xml"  /><Relationship Id="rId14" Type="http://schemas.openxmlformats.org/officeDocument/2006/relationships/viewProps" Target="viewProps.xml"  /><Relationship Id="rId15" Type="http://schemas.openxmlformats.org/officeDocument/2006/relationships/theme" Target="theme/theme1.xml"  /><Relationship Id="rId16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 rot="1675461">
            <a:off x="7710913" y="4465880"/>
            <a:ext cx="1974687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6944462" flipH="1">
            <a:off x="7661166" y="3802847"/>
            <a:ext cx="1195084" cy="138943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-95241" y="-9778"/>
            <a:ext cx="3186000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6177926" flipH="1">
            <a:off x="5180784" y="1021450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8" name=""/>
          <p:cNvSpPr/>
          <p:nvPr/>
        </p:nvSpPr>
        <p:spPr>
          <a:xfrm rot="715747">
            <a:off x="1600199" y="1066800"/>
            <a:ext cx="2183687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8159427" y="2952978"/>
            <a:ext cx="802483" cy="87567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050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"/>
          <p:cNvSpPr/>
          <p:nvPr/>
        </p:nvSpPr>
        <p:spPr>
          <a:xfrm rot="3498807">
            <a:off x="4363962" y="1075057"/>
            <a:ext cx="1065386" cy="132686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1" name=""/>
          <p:cNvSpPr/>
          <p:nvPr/>
        </p:nvSpPr>
        <p:spPr>
          <a:xfrm rot="6177926" flipH="1">
            <a:off x="255542" y="3221393"/>
            <a:ext cx="577270" cy="671147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2" name="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2971800"/>
            <a:ext cx="7772399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956036"/>
            <a:ext cx="64007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24" name="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23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7818018" flipV="1">
            <a:off x="8319722" y="3298933"/>
            <a:ext cx="447092" cy="64738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3498807">
            <a:off x="8312883" y="3922758"/>
            <a:ext cx="677408" cy="73918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2152626" flipH="1" flipV="1">
            <a:off x="-888228" y="-84071"/>
            <a:ext cx="2858225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19473186" flipV="1">
            <a:off x="8218777" y="4967089"/>
            <a:ext cx="1417423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14524539" flipV="1">
            <a:off x="482990" y="-568624"/>
            <a:ext cx="2149914" cy="2387007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11" name="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"/>
          <p:cNvSpPr/>
          <p:nvPr/>
        </p:nvSpPr>
        <p:spPr>
          <a:xfrm rot="13126932" flipH="1" flipV="1">
            <a:off x="8636701" y="4440722"/>
            <a:ext cx="828216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2677886"/>
            <a:ext cx="8229599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469570" y="1000108"/>
            <a:ext cx="6204857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body" sz="quarter" idx="14"/>
          </p:nvPr>
        </p:nvSpPr>
        <p:spPr>
          <a:xfrm>
            <a:off x="1478437" y="2286000"/>
            <a:ext cx="6206399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467599" y="274638"/>
            <a:ext cx="1219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84711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"/>
          <p:cNvSpPr/>
          <p:nvPr/>
        </p:nvSpPr>
        <p:spPr>
          <a:xfrm rot="21160224">
            <a:off x="4207282" y="1089941"/>
            <a:ext cx="2383416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9001978">
            <a:off x="3278501" y="1622401"/>
            <a:ext cx="1676399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5400000">
            <a:off x="-308457" y="3263930"/>
            <a:ext cx="1772698" cy="1340836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 rot="1165291">
            <a:off x="620268" y="3008427"/>
            <a:ext cx="840519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1916135" y="1699866"/>
            <a:ext cx="1056542" cy="115289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774300"/>
            <a:ext cx="77723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4286256"/>
            <a:ext cx="7772399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349829"/>
            <a:ext cx="8229599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sz="quarter" idx="15"/>
          </p:nvPr>
        </p:nvSpPr>
        <p:spPr>
          <a:xfrm>
            <a:off x="457199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H="1" flipV="1">
            <a:off x="6219824" y="4103177"/>
            <a:ext cx="3035299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-114299" y="-101600"/>
            <a:ext cx="3886199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6177926" flipH="1">
            <a:off x="4037783" y="30851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2095499" y="203202"/>
            <a:ext cx="2002465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734324"/>
            <a:ext cx="5486399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77281"/>
            <a:ext cx="5486399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5029200"/>
            <a:ext cx="5486399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AA4FD8-1A25-4026-8A2A-25C738BB5620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FCD931F-0C49-4CD0-B07F-EA37D40CD0EA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2.png"  /><Relationship Id="rId15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"/>
          <p:cNvSpPr/>
          <p:nvPr/>
        </p:nvSpPr>
        <p:spPr>
          <a:xfrm rot="11550499">
            <a:off x="7874066" y="304800"/>
            <a:ext cx="1086115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085274" flipH="1">
            <a:off x="8530440" y="475484"/>
            <a:ext cx="613558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295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 idx="0"/>
          </p:nvPr>
        </p:nvSpPr>
        <p:spPr>
          <a:xfrm>
            <a:off x="467487" y="2950147"/>
            <a:ext cx="7772400" cy="1270952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6500"/>
              <a:t>오감명상의 이해</a:t>
            </a:r>
            <a:endParaRPr lang="ko-KR" altLang="en-US" sz="6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600"/>
              <a:t>열반적정(涅槃寂靜)을 경험한다</a:t>
            </a:r>
            <a:endParaRPr lang="ko-KR" altLang="en-US" sz="46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8600" y="908685"/>
            <a:ext cx="8680446" cy="5184648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000"/>
              <a:t>성난 마음이 어디에도 존재하지 않음을 통찰하고 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   </a:t>
            </a:r>
            <a:r>
              <a:rPr lang="ko-KR" altLang="en-US" sz="3000">
                <a:solidFill>
                  <a:srgbClr val="ff0000"/>
                </a:solidFill>
              </a:rPr>
              <a:t>고통에서 벗어난 </a:t>
            </a:r>
            <a:endParaRPr lang="ko-KR" altLang="en-US" sz="3000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000"/>
              <a:t>   </a:t>
            </a:r>
            <a:r>
              <a:rPr lang="ko-KR" altLang="en-US" sz="3000" u="sng"/>
              <a:t>온전히 자유롭고 행복한 </a:t>
            </a:r>
            <a:r>
              <a:rPr lang="ko-KR" altLang="en-US" sz="3000" u="sng">
                <a:solidFill>
                  <a:srgbClr val="ff0000"/>
                </a:solidFill>
              </a:rPr>
              <a:t>본래 내 마음과 만난다</a:t>
            </a:r>
            <a:endParaRPr lang="ko-KR" altLang="en-US" sz="3000" u="sng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명상을 통해</a:t>
            </a:r>
            <a:r>
              <a:rPr lang="ko-KR" altLang="en-US" sz="3000">
                <a:solidFill>
                  <a:srgbClr val="ff0000"/>
                </a:solidFill>
              </a:rPr>
              <a:t> </a:t>
            </a:r>
            <a:endParaRPr lang="ko-KR" altLang="en-US" sz="3000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   마음현상에서 자유로워질 수 있는 길을 발견</a:t>
            </a:r>
            <a:r>
              <a:rPr lang="ko-KR" altLang="en-US" sz="3000"/>
              <a:t>하고  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   자신의 </a:t>
            </a:r>
            <a:r>
              <a:rPr lang="ko-KR" altLang="en-US" sz="3000">
                <a:solidFill>
                  <a:srgbClr val="ff0000"/>
                </a:solidFill>
              </a:rPr>
              <a:t>진정한 행복과 만난다</a:t>
            </a:r>
            <a:endParaRPr lang="ko-KR" altLang="en-US" sz="3000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</a:t>
            </a: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685800" y="2950147"/>
            <a:ext cx="7772400" cy="2063051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6000"/>
              <a:t>본래 행복한 </a:t>
            </a:r>
            <a:br>
              <a:rPr lang="ko-KR" altLang="en-US" sz="6000"/>
            </a:br>
            <a:r>
              <a:rPr lang="ko-KR" altLang="en-US" sz="6000"/>
              <a:t>자신과 지금 만나세요.</a:t>
            </a:r>
            <a:endParaRPr lang="ko-K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</a:t>
            </a:r>
            <a:r>
              <a:rPr lang="ko-KR" altLang="en-US" sz="5500"/>
              <a:t>오감(五感) 이해하기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31776" y="1124712"/>
            <a:ext cx="8680446" cy="4968621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000"/>
              <a:t>다섯 감각기관(</a:t>
            </a:r>
            <a:r>
              <a:rPr lang="ko-KR" altLang="en-US" sz="3000">
                <a:solidFill>
                  <a:srgbClr val="ff0000"/>
                </a:solidFill>
              </a:rPr>
              <a:t>五根</a:t>
            </a:r>
            <a:r>
              <a:rPr lang="ko-KR" altLang="en-US" sz="3000"/>
              <a:t>)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                 눈(眼), 귀(耳), 코(鼻), 혀(舌), 몸(身)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감각대상(</a:t>
            </a:r>
            <a:r>
              <a:rPr lang="ko-KR" altLang="en-US" sz="3000">
                <a:solidFill>
                  <a:srgbClr val="ff0000"/>
                </a:solidFill>
              </a:rPr>
              <a:t>五境</a:t>
            </a:r>
            <a:r>
              <a:rPr lang="ko-KR" altLang="en-US" sz="3000"/>
              <a:t>) 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          색깔(色), 소리(聲), 냄새(香), 맛(味), 감촉(觸)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분별의식</a:t>
            </a:r>
            <a:r>
              <a:rPr lang="ko-KR" altLang="en-US" sz="3000">
                <a:solidFill>
                  <a:srgbClr val="ff0000"/>
                </a:solidFill>
              </a:rPr>
              <a:t>(五識</a:t>
            </a:r>
            <a:r>
              <a:rPr lang="ko-KR" altLang="en-US" sz="3000"/>
              <a:t>)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         색깔이다, 소리다, 냄새다, 맛이다, 촉감이다</a:t>
            </a:r>
            <a:endParaRPr lang="ko-KR" altLang="en-US" sz="3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07442" y="304800"/>
            <a:ext cx="8857106" cy="1052498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500"/>
              <a:t>  느낌의 네 종류</a:t>
            </a:r>
            <a:r>
              <a:rPr lang="ko-KR" altLang="en-US" sz="5000"/>
              <a:t>(일차화살)</a:t>
            </a:r>
            <a:endParaRPr lang="ko-KR" altLang="en-US" sz="5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 marL="0" indent="0">
              <a:buNone/>
              <a:defRPr lang="ko-KR" altLang="en-US"/>
            </a:pPr>
            <a:r>
              <a:rPr lang="ko-KR" altLang="en-US" sz="2900"/>
              <a:t>  </a:t>
            </a:r>
            <a:r>
              <a:rPr lang="ko-KR" altLang="en-US" sz="3300"/>
              <a:t>1. 즐겁고 행복한 느낌</a:t>
            </a:r>
            <a:endParaRPr lang="ko-KR" altLang="en-US" sz="3300"/>
          </a:p>
          <a:p>
            <a:pPr>
              <a:defRPr lang="ko-KR" altLang="en-US"/>
            </a:pPr>
            <a:endParaRPr lang="ko-KR" altLang="en-US" sz="3300"/>
          </a:p>
          <a:p>
            <a:pPr marL="0" indent="0">
              <a:buNone/>
              <a:defRPr lang="ko-KR" altLang="en-US"/>
            </a:pPr>
            <a:r>
              <a:rPr lang="ko-KR" altLang="en-US" sz="3300"/>
              <a:t>  2. 괴롭고 불행한 느낌</a:t>
            </a:r>
            <a:endParaRPr lang="ko-KR" altLang="en-US" sz="3300"/>
          </a:p>
          <a:p>
            <a:pPr>
              <a:defRPr lang="ko-KR" altLang="en-US"/>
            </a:pPr>
            <a:endParaRPr lang="ko-KR" altLang="en-US" sz="3300"/>
          </a:p>
          <a:p>
            <a:pPr marL="0" indent="0">
              <a:buNone/>
              <a:defRPr lang="ko-KR" altLang="en-US"/>
            </a:pPr>
            <a:r>
              <a:rPr lang="ko-KR" altLang="en-US" sz="3300"/>
              <a:t>  3. 즐겁지도 괴롭지도 않은 무감각한 느낌</a:t>
            </a:r>
            <a:endParaRPr lang="ko-KR" altLang="en-US" sz="3300"/>
          </a:p>
          <a:p>
            <a:pPr>
              <a:defRPr lang="ko-KR" altLang="en-US"/>
            </a:pPr>
            <a:endParaRPr lang="ko-KR" altLang="en-US" sz="3300"/>
          </a:p>
          <a:p>
            <a:pPr marL="0" indent="0">
              <a:buNone/>
              <a:defRPr lang="ko-KR" altLang="en-US"/>
            </a:pPr>
            <a:r>
              <a:rPr lang="ko-KR" altLang="en-US" sz="3300"/>
              <a:t>  4. 고요함과 함께하는 청정한 느낌</a:t>
            </a:r>
            <a:endParaRPr lang="ko-KR" altLang="en-US" sz="33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79451" y="177800"/>
            <a:ext cx="8729595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500"/>
              <a:t>마음의 네가지반응</a:t>
            </a:r>
            <a:r>
              <a:rPr lang="ko-KR" altLang="en-US" sz="4500"/>
              <a:t>(이차화살)</a:t>
            </a:r>
            <a:endParaRPr lang="ko-KR" altLang="en-US" sz="4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323470" y="1247775"/>
            <a:ext cx="8585576" cy="5061585"/>
          </a:xfrm>
          <a:ln w="12700">
            <a:solidFill>
              <a:schemeClr val="tx1"/>
            </a:solidFill>
          </a:ln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 sz="3000"/>
              <a:t>1.</a:t>
            </a:r>
            <a:r>
              <a:rPr lang="ko-KR" altLang="en-US" sz="3000">
                <a:solidFill>
                  <a:srgbClr val="404040"/>
                </a:solidFill>
              </a:rPr>
              <a:t>즐겁고 행복한 느낌</a:t>
            </a:r>
            <a:r>
              <a:rPr lang="ko-KR" altLang="en-US" sz="2900"/>
              <a:t>             </a:t>
            </a:r>
            <a:r>
              <a:rPr lang="ko-KR" altLang="en-US" sz="3000">
                <a:solidFill>
                  <a:srgbClr val="ff0000"/>
                </a:solidFill>
              </a:rPr>
              <a:t>탐욕, 탐착, 갈망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2.</a:t>
            </a:r>
            <a:r>
              <a:rPr lang="ko-KR" altLang="en-US" sz="3000">
                <a:solidFill>
                  <a:srgbClr val="404040"/>
                </a:solidFill>
              </a:rPr>
              <a:t>괴롭고 불행한 느낌</a:t>
            </a:r>
            <a:r>
              <a:rPr lang="ko-KR" altLang="en-US" sz="2900">
                <a:solidFill>
                  <a:srgbClr val="404040"/>
                </a:solidFill>
              </a:rPr>
              <a:t> </a:t>
            </a:r>
            <a:r>
              <a:rPr lang="ko-KR" altLang="en-US" sz="2900"/>
              <a:t>           </a:t>
            </a:r>
            <a:r>
              <a:rPr lang="ko-KR" altLang="en-US" sz="3000"/>
              <a:t> </a:t>
            </a:r>
            <a:r>
              <a:rPr lang="ko-KR" altLang="en-US" sz="3000">
                <a:solidFill>
                  <a:srgbClr val="ff0000"/>
                </a:solidFill>
              </a:rPr>
              <a:t>회피, 성남, 미움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2900"/>
          </a:p>
          <a:p>
            <a:pPr>
              <a:buNone/>
              <a:defRPr lang="ko-KR" altLang="en-US"/>
            </a:pPr>
            <a:r>
              <a:rPr lang="ko-KR" altLang="en-US" sz="3000"/>
              <a:t>3. 즐겁지도 괴롭지도 않은</a:t>
            </a:r>
            <a:r>
              <a:rPr lang="ko-KR" altLang="en-US" sz="3000">
                <a:solidFill>
                  <a:srgbClr val="404040"/>
                </a:solidFill>
              </a:rPr>
              <a:t> 무감각한 느낌   </a:t>
            </a:r>
            <a:r>
              <a:rPr lang="ko-KR" altLang="en-US" sz="3000"/>
              <a:t>  </a:t>
            </a:r>
            <a:r>
              <a:rPr lang="ko-KR" altLang="en-US" sz="2900"/>
              <a:t>              </a:t>
            </a:r>
            <a:endParaRPr lang="ko-KR" altLang="en-US" sz="2900"/>
          </a:p>
          <a:p>
            <a:pPr>
              <a:buNone/>
              <a:defRPr lang="ko-KR" altLang="en-US"/>
            </a:pPr>
            <a:r>
              <a:rPr lang="ko-KR" altLang="en-US" sz="2900"/>
              <a:t>                                        </a:t>
            </a:r>
            <a:r>
              <a:rPr lang="ko-KR" altLang="en-US" sz="3000">
                <a:solidFill>
                  <a:srgbClr val="ff0000"/>
                </a:solidFill>
              </a:rPr>
              <a:t>무기력, 혼란, 어리석음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4. 고요함과 함께하는</a:t>
            </a:r>
            <a:r>
              <a:rPr lang="ko-KR" altLang="en-US" sz="3000">
                <a:solidFill>
                  <a:srgbClr val="404040"/>
                </a:solidFill>
              </a:rPr>
              <a:t> 청정한 느낌</a:t>
            </a:r>
            <a:endParaRPr lang="ko-KR" altLang="en-US" sz="3000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900"/>
              <a:t>                                       </a:t>
            </a:r>
            <a:r>
              <a:rPr lang="ko-KR" altLang="en-US" sz="2900">
                <a:solidFill>
                  <a:srgbClr val="ff0000"/>
                </a:solidFill>
              </a:rPr>
              <a:t> </a:t>
            </a:r>
            <a:r>
              <a:rPr lang="ko-KR" altLang="en-US" sz="3000">
                <a:solidFill>
                  <a:srgbClr val="ff0000"/>
                </a:solidFill>
              </a:rPr>
              <a:t>깨어남, 고요함</a:t>
            </a:r>
            <a:r>
              <a:rPr lang="en-US" altLang="ko-KR" sz="3000">
                <a:solidFill>
                  <a:srgbClr val="ff0000"/>
                </a:solidFill>
              </a:rPr>
              <a:t>,</a:t>
            </a:r>
            <a:r>
              <a:rPr lang="ko-KR" altLang="en-US" sz="3000">
                <a:solidFill>
                  <a:srgbClr val="ff0000"/>
                </a:solidFill>
              </a:rPr>
              <a:t> 해탈    </a:t>
            </a:r>
            <a:r>
              <a:rPr lang="ko-KR" altLang="en-US" sz="2900"/>
              <a:t>     </a:t>
            </a:r>
            <a:endParaRPr lang="ko-KR" altLang="en-US" sz="2900"/>
          </a:p>
        </p:txBody>
      </p:sp>
      <p:sp>
        <p:nvSpPr>
          <p:cNvPr id="9" name="오른쪽 화살표 8"/>
          <p:cNvSpPr/>
          <p:nvPr/>
        </p:nvSpPr>
        <p:spPr>
          <a:xfrm>
            <a:off x="4158995" y="2843499"/>
            <a:ext cx="826008" cy="220741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오른쪽 화살표 8"/>
          <p:cNvSpPr/>
          <p:nvPr/>
        </p:nvSpPr>
        <p:spPr>
          <a:xfrm>
            <a:off x="4158996" y="1840087"/>
            <a:ext cx="826008" cy="220741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6" name="오른쪽 화살표 8"/>
          <p:cNvSpPr/>
          <p:nvPr/>
        </p:nvSpPr>
        <p:spPr>
          <a:xfrm>
            <a:off x="3332988" y="4576430"/>
            <a:ext cx="826008" cy="220741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7" name="오른쪽 화살표 8"/>
          <p:cNvSpPr/>
          <p:nvPr/>
        </p:nvSpPr>
        <p:spPr>
          <a:xfrm>
            <a:off x="3332987" y="5656565"/>
            <a:ext cx="826008" cy="220741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5742" y="200787"/>
            <a:ext cx="8692516" cy="1211960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100"/>
              <a:t>느낌이 마음으로 변하는 과정</a:t>
            </a:r>
            <a:endParaRPr lang="ko-KR" altLang="en-US" sz="510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ph idx="1"/>
          </p:nvPr>
        </p:nvGraphicFramePr>
        <p:xfrm>
          <a:off x="107442" y="1292258"/>
          <a:ext cx="8929116" cy="5162165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2880360"/>
                <a:gridCol w="3072384"/>
                <a:gridCol w="2976372"/>
              </a:tblGrid>
              <a:tr h="100812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  <a:p>
                      <a:pPr>
                        <a:defRPr lang="ko-KR" altLang="en-US"/>
                      </a:pPr>
                      <a:r>
                        <a:rPr lang="ko-KR" altLang="en-US"/>
                        <a:t>      </a:t>
                      </a:r>
                      <a:r>
                        <a:rPr xmlns:mc="http://schemas.openxmlformats.org/markup-compatibility/2006" xmlns:hp="http://schemas.haansoft.com/office/presentation/8.0" lang="ko-KR" altLang="en-US" sz="2200" mc:Ignorable="hp" hp:hslEmbossed="0">
                          <a:effectLst>
                            <a:outerShdw blurRad="38100" dist="38100" dir="27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xmlns:mc="http://schemas.openxmlformats.org/markup-compatibility/2006" xmlns:hp="http://schemas.haansoft.com/office/presentation/8.0" lang="ko-KR" altLang="en-US" sz="3500" mc:Ignorable="hp" hp:hslEmbossed="0">
                          <a:solidFill>
                            <a:srgbClr val="0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접       촉</a:t>
                      </a:r>
                      <a:endParaRPr xmlns:mc="http://schemas.openxmlformats.org/markup-compatibility/2006" xmlns:hp="http://schemas.haansoft.com/office/presentation/8.0" lang="ko-KR" altLang="en-US" sz="3500" mc:Ignorable="hp" hp:hslEmbossed="0">
                        <a:solidFill>
                          <a:srgbClr val="000000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2600"/>
                        <a:t> </a:t>
                      </a:r>
                      <a:r>
                        <a:rPr xmlns:mc="http://schemas.openxmlformats.org/markup-compatibility/2006" xmlns:hp="http://schemas.haansoft.com/office/presentation/8.0" lang="ko-KR" altLang="en-US" sz="3000" mc:Ignorable="hp" hp:hslEmbossed="0">
                          <a:solidFill>
                            <a:srgbClr val="0000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신   체    느   낌</a:t>
                      </a:r>
                      <a:endParaRPr xmlns:mc="http://schemas.openxmlformats.org/markup-compatibility/2006" xmlns:hp="http://schemas.haansoft.com/office/presentation/8.0" lang="ko-KR" altLang="en-US" sz="3000" mc:Ignorable="hp" hp:hslEmbossed="0">
                        <a:solidFill>
                          <a:srgbClr val="000000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  <a:p>
                      <a:pPr>
                        <a:defRPr lang="ko-KR" altLang="en-US"/>
                      </a:pPr>
                      <a:r>
                        <a:rPr xmlns:mc="http://schemas.openxmlformats.org/markup-compatibility/2006" xmlns:hp="http://schemas.haansoft.com/office/presentation/8.0" lang="ko-KR" altLang="en-US" sz="2500" mc:Ignorable="hp" hp:hslEmbossed="0">
                          <a:effectLst>
                            <a:outerShdw blurRad="38100" dist="38100" dir="27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xmlns:mc="http://schemas.openxmlformats.org/markup-compatibility/2006" xmlns:hp="http://schemas.haansoft.com/office/presentation/8.0" lang="ko-KR" altLang="en-US" sz="2500" mc:Ignorable="hp" hp:hslEmbossed="0">
                          <a:solidFill>
                            <a:srgbClr val="092e99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(1   차    화   살)</a:t>
                      </a:r>
                      <a:endParaRPr xmlns:mc="http://schemas.openxmlformats.org/markup-compatibility/2006" xmlns:hp="http://schemas.haansoft.com/office/presentation/8.0" lang="ko-KR" altLang="en-US" sz="2500" mc:Ignorable="hp" hp:hslEmbossed="0">
                        <a:solidFill>
                          <a:srgbClr val="092e99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3000"/>
                        <a:t>    </a:t>
                      </a:r>
                      <a:r>
                        <a:rPr lang="ko-KR" altLang="en-US" sz="3000">
                          <a:solidFill>
                            <a:srgbClr val="000000"/>
                          </a:solidFill>
                        </a:rPr>
                        <a:t> 마      음</a:t>
                      </a:r>
                      <a:endParaRPr lang="ko-KR" altLang="en-US" sz="300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/>
                        <a:t> </a:t>
                      </a:r>
                      <a:r>
                        <a:rPr lang="ko-KR" altLang="en-US" sz="2500"/>
                        <a:t> </a:t>
                      </a:r>
                      <a:r>
                        <a:rPr lang="ko-KR" altLang="en-US" sz="2500">
                          <a:solidFill>
                            <a:srgbClr val="092e99"/>
                          </a:solidFill>
                        </a:rPr>
                        <a:t>(2    차    화   살)</a:t>
                      </a:r>
                      <a:endParaRPr lang="ko-KR" altLang="en-US" sz="2500">
                        <a:solidFill>
                          <a:srgbClr val="092e99"/>
                        </a:solidFill>
                      </a:endParaRPr>
                    </a:p>
                  </a:txBody>
                  <a:tcPr marL="91440" marR="91440"/>
                </a:tc>
              </a:tr>
              <a:tr h="100812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2500"/>
                    </a:p>
                    <a:p>
                      <a:pPr>
                        <a:defRPr lang="ko-KR" altLang="en-US"/>
                      </a:pPr>
                      <a:r>
                        <a:rPr lang="ko-KR" altLang="en-US" sz="2500"/>
                        <a:t>    </a:t>
                      </a:r>
                      <a:r>
                        <a:rPr lang="ko-KR" altLang="en-US" sz="2500">
                          <a:solidFill>
                            <a:srgbClr val="000000"/>
                          </a:solidFill>
                        </a:rPr>
                        <a:t> 즐거운 느낌</a:t>
                      </a:r>
                      <a:endParaRPr lang="ko-KR" altLang="en-US" sz="2500">
                        <a:solidFill>
                          <a:srgbClr val="000000"/>
                        </a:solidFill>
                      </a:endParaRPr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2500"/>
                    </a:p>
                    <a:p>
                      <a:pPr>
                        <a:defRPr lang="ko-KR" altLang="en-US"/>
                      </a:pPr>
                      <a:r>
                        <a:rPr lang="ko-KR" altLang="en-US" sz="2500"/>
                        <a:t>  </a:t>
                      </a:r>
                      <a:r>
                        <a:rPr lang="ko-KR" altLang="en-US" sz="2500">
                          <a:solidFill>
                            <a:srgbClr val="ff0000"/>
                          </a:solidFill>
                        </a:rPr>
                        <a:t>탐  착 (貪)</a:t>
                      </a:r>
                      <a:endParaRPr lang="ko-KR" altLang="en-US" sz="2500">
                        <a:solidFill>
                          <a:srgbClr val="ff0000"/>
                        </a:solidFill>
                      </a:endParaRPr>
                    </a:p>
                  </a:txBody>
                  <a:tcPr marL="91440" marR="91440"/>
                </a:tc>
              </a:tr>
              <a:tr h="112966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  <a:p>
                      <a:pPr>
                        <a:defRPr lang="ko-KR" altLang="en-US"/>
                      </a:pPr>
                      <a:r>
                        <a:rPr lang="ko-KR" altLang="en-US"/>
                        <a:t> </a:t>
                      </a:r>
                      <a:r>
                        <a:rPr lang="ko-KR" altLang="en-US" sz="2500">
                          <a:solidFill>
                            <a:srgbClr val="000000"/>
                          </a:solidFill>
                        </a:rPr>
                        <a:t>감  각</a:t>
                      </a:r>
                      <a:r>
                        <a:rPr lang="ko-KR" altLang="en-US" sz="2500"/>
                        <a:t>  </a:t>
                      </a:r>
                      <a:r>
                        <a:rPr lang="ko-KR" altLang="en-US"/>
                        <a:t>           </a:t>
                      </a:r>
                      <a:r>
                        <a:rPr lang="ko-KR" altLang="en-US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ko-KR" altLang="en-US" sz="2500">
                          <a:solidFill>
                            <a:srgbClr val="000000"/>
                          </a:solidFill>
                        </a:rPr>
                        <a:t> 대  상</a:t>
                      </a:r>
                      <a:endParaRPr lang="ko-KR" altLang="en-US" sz="250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2500"/>
                        <a:t> </a:t>
                      </a:r>
                      <a:r>
                        <a:rPr lang="ko-KR" altLang="en-US" sz="2400">
                          <a:solidFill>
                            <a:srgbClr val="ff0000"/>
                          </a:solidFill>
                        </a:rPr>
                        <a:t>(귀) </a:t>
                      </a:r>
                      <a:r>
                        <a:rPr lang="ko-KR" altLang="en-US" sz="2500"/>
                        <a:t>            </a:t>
                      </a:r>
                      <a:r>
                        <a:rPr lang="ko-KR" altLang="en-US" sz="2400"/>
                        <a:t> </a:t>
                      </a:r>
                      <a:r>
                        <a:rPr lang="ko-KR" altLang="en-US" sz="2400">
                          <a:solidFill>
                            <a:srgbClr val="ff0000"/>
                          </a:solidFill>
                        </a:rPr>
                        <a:t>(소리)</a:t>
                      </a:r>
                      <a:endParaRPr lang="ko-KR" altLang="en-US" sz="2400">
                        <a:solidFill>
                          <a:srgbClr val="ff0000"/>
                        </a:solidFill>
                      </a:endParaRPr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2500"/>
                        <a:t> </a:t>
                      </a:r>
                      <a:endParaRPr lang="ko-KR" altLang="en-US" sz="2500"/>
                    </a:p>
                    <a:p>
                      <a:pPr>
                        <a:defRPr lang="ko-KR" altLang="en-US"/>
                      </a:pPr>
                      <a:r>
                        <a:rPr lang="ko-KR" altLang="en-US" sz="2500"/>
                        <a:t>    </a:t>
                      </a:r>
                      <a:r>
                        <a:rPr lang="ko-KR" altLang="en-US" sz="2500">
                          <a:solidFill>
                            <a:srgbClr val="000000"/>
                          </a:solidFill>
                        </a:rPr>
                        <a:t> 불쾌한 느낌</a:t>
                      </a:r>
                      <a:endParaRPr lang="ko-KR" altLang="en-US" sz="2500">
                        <a:solidFill>
                          <a:srgbClr val="000000"/>
                        </a:solidFill>
                      </a:endParaRPr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2500"/>
                    </a:p>
                    <a:p>
                      <a:pPr>
                        <a:defRPr lang="ko-KR" altLang="en-US"/>
                      </a:pPr>
                      <a:r>
                        <a:rPr lang="ko-KR" altLang="en-US" sz="2500"/>
                        <a:t>  </a:t>
                      </a:r>
                      <a:r>
                        <a:rPr lang="ko-KR" altLang="en-US" sz="2500">
                          <a:solidFill>
                            <a:srgbClr val="ff0000"/>
                          </a:solidFill>
                        </a:rPr>
                        <a:t>성   남 (瞋)</a:t>
                      </a:r>
                      <a:endParaRPr lang="ko-KR" altLang="en-US" sz="2500">
                        <a:solidFill>
                          <a:srgbClr val="ff0000"/>
                        </a:solidFill>
                      </a:endParaRPr>
                    </a:p>
                  </a:txBody>
                  <a:tcPr marL="91440" marR="91440"/>
                </a:tc>
              </a:tr>
              <a:tr h="100812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2500"/>
                    </a:p>
                    <a:p>
                      <a:pPr>
                        <a:defRPr lang="ko-KR" altLang="en-US"/>
                      </a:pPr>
                      <a:r>
                        <a:rPr lang="ko-KR" altLang="en-US" sz="2500"/>
                        <a:t>    </a:t>
                      </a:r>
                      <a:r>
                        <a:rPr lang="ko-KR" altLang="en-US" sz="2500">
                          <a:solidFill>
                            <a:srgbClr val="000000"/>
                          </a:solidFill>
                        </a:rPr>
                        <a:t>무감각한 느낌</a:t>
                      </a:r>
                      <a:endParaRPr lang="ko-KR" altLang="en-US" sz="2500">
                        <a:solidFill>
                          <a:srgbClr val="000000"/>
                        </a:solidFill>
                      </a:endParaRPr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2500"/>
                    </a:p>
                    <a:p>
                      <a:pPr>
                        <a:defRPr lang="ko-KR" altLang="en-US"/>
                      </a:pPr>
                      <a:r>
                        <a:rPr lang="ko-KR" altLang="en-US" sz="2500"/>
                        <a:t> </a:t>
                      </a:r>
                      <a:r>
                        <a:rPr lang="ko-KR" altLang="en-US" sz="2500">
                          <a:solidFill>
                            <a:srgbClr val="ff0000"/>
                          </a:solidFill>
                        </a:rPr>
                        <a:t> 어 리 석 음 (痴)</a:t>
                      </a:r>
                      <a:endParaRPr lang="ko-KR" altLang="en-US" sz="2500">
                        <a:solidFill>
                          <a:srgbClr val="ff0000"/>
                        </a:solidFill>
                      </a:endParaRPr>
                    </a:p>
                  </a:txBody>
                  <a:tcPr marL="91440" marR="91440"/>
                </a:tc>
              </a:tr>
              <a:tr h="1008125"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2500"/>
                    </a:p>
                    <a:p>
                      <a:pPr>
                        <a:defRPr lang="ko-KR" altLang="en-US"/>
                      </a:pPr>
                      <a:r>
                        <a:rPr lang="ko-KR" altLang="en-US" sz="2500"/>
                        <a:t>     </a:t>
                      </a:r>
                      <a:r>
                        <a:rPr lang="ko-KR" altLang="en-US" sz="2500">
                          <a:solidFill>
                            <a:srgbClr val="000000"/>
                          </a:solidFill>
                        </a:rPr>
                        <a:t>청정한 느낌</a:t>
                      </a:r>
                      <a:endParaRPr lang="ko-KR" altLang="en-US" sz="2500">
                        <a:solidFill>
                          <a:srgbClr val="000000"/>
                        </a:solidFill>
                      </a:endParaRPr>
                    </a:p>
                  </a:txBody>
                  <a:tcPr marL="91440" marR="91440"/>
                </a:tc>
                <a:tc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  <a:p>
                      <a:pPr>
                        <a:defRPr lang="ko-KR" altLang="en-US"/>
                      </a:pPr>
                      <a:r>
                        <a:rPr lang="ko-KR" altLang="en-US"/>
                        <a:t>   </a:t>
                      </a:r>
                      <a:r>
                        <a:rPr lang="ko-KR" altLang="en-US" sz="2500">
                          <a:solidFill>
                            <a:srgbClr val="ff0000"/>
                          </a:solidFill>
                        </a:rPr>
                        <a:t> 해    탈</a:t>
                      </a:r>
                      <a:endParaRPr lang="ko-KR" altLang="en-US" sz="2500">
                        <a:solidFill>
                          <a:srgbClr val="ff0000"/>
                        </a:solidFill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sp>
        <p:nvSpPr>
          <p:cNvPr id="6" name="톱니 모양의 오른쪽 화살표 5"/>
          <p:cNvSpPr/>
          <p:nvPr/>
        </p:nvSpPr>
        <p:spPr>
          <a:xfrm>
            <a:off x="1187577" y="3873341"/>
            <a:ext cx="690372" cy="347758"/>
          </a:xfrm>
          <a:prstGeom prst="notch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354331" y="548640"/>
            <a:ext cx="8435338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600"/>
              <a:t>오감으로 마음 관찰하기</a:t>
            </a:r>
            <a:endParaRPr lang="ko-KR" altLang="en-US" sz="56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 sz="4000"/>
              <a:t>  오감으로 느껴지는 나의 마음을</a:t>
            </a:r>
            <a:endParaRPr lang="ko-KR" altLang="en-US" sz="4000"/>
          </a:p>
          <a:p>
            <a:pPr>
              <a:buNone/>
              <a:defRPr lang="ko-KR" altLang="en-US"/>
            </a:pPr>
            <a:r>
              <a:rPr lang="ko-KR" altLang="en-US" sz="4000"/>
              <a:t>  어떻게 관찰해야 </a:t>
            </a:r>
            <a:endParaRPr lang="ko-KR" altLang="en-US" sz="4000"/>
          </a:p>
          <a:p>
            <a:pPr>
              <a:buNone/>
              <a:defRPr lang="ko-KR" altLang="en-US"/>
            </a:pPr>
            <a:r>
              <a:rPr lang="ko-KR" altLang="en-US" sz="4000"/>
              <a:t>  번뇌의 불이 </a:t>
            </a:r>
            <a:r>
              <a:rPr lang="ko-KR" altLang="en-US" sz="4000" u="sng">
                <a:solidFill>
                  <a:srgbClr val="ff0000"/>
                </a:solidFill>
              </a:rPr>
              <a:t>일어나기 전에</a:t>
            </a:r>
            <a:r>
              <a:rPr lang="ko-KR" altLang="en-US" sz="4000" u="sng"/>
              <a:t> </a:t>
            </a:r>
            <a:endParaRPr lang="ko-KR" altLang="en-US" sz="4000" u="sng"/>
          </a:p>
          <a:p>
            <a:pPr lvl="1">
              <a:buNone/>
              <a:defRPr lang="ko-KR" altLang="en-US"/>
            </a:pPr>
            <a:r>
              <a:rPr lang="ko-KR" altLang="en-US" sz="4000" u="sng">
                <a:solidFill>
                  <a:srgbClr val="ff0000"/>
                </a:solidFill>
              </a:rPr>
              <a:t>꺼 버릴 수 있겠는가?</a:t>
            </a:r>
            <a:endParaRPr lang="en-US" altLang="ko-KR" sz="40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000"/>
              <a:t>나를 비난하는 소리를 들었다</a:t>
            </a:r>
            <a:endParaRPr lang="ko-KR" altLang="en-US" sz="5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8599" y="1044567"/>
            <a:ext cx="8680447" cy="5192783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700"/>
              <a:t>그 순간</a:t>
            </a:r>
            <a:r>
              <a:rPr lang="en-US" altLang="ko-KR" sz="2700"/>
              <a:t>,</a:t>
            </a:r>
            <a:r>
              <a:rPr lang="ko-KR" altLang="en-US" sz="2700"/>
              <a:t> 요동치는 마음을 </a:t>
            </a:r>
            <a:r>
              <a:rPr lang="ko-KR" altLang="en-US" sz="2700">
                <a:solidFill>
                  <a:srgbClr val="ff0000"/>
                </a:solidFill>
              </a:rPr>
              <a:t>멈추고</a:t>
            </a:r>
            <a:r>
              <a:rPr lang="ko-KR" altLang="en-US" sz="2700"/>
              <a:t> </a:t>
            </a:r>
            <a:r>
              <a:rPr lang="ko-KR" altLang="en-US" sz="2700" u="sng"/>
              <a:t>의식의 초점 </a:t>
            </a:r>
            <a:r>
              <a:rPr lang="ko-KR" altLang="en-US" sz="2700" u="sng">
                <a:solidFill>
                  <a:srgbClr val="ff0000"/>
                </a:solidFill>
              </a:rPr>
              <a:t>몸</a:t>
            </a:r>
            <a:r>
              <a:rPr lang="ko-KR" altLang="en-US" sz="2700" u="sng"/>
              <a:t>에 둔다</a:t>
            </a:r>
            <a:endParaRPr lang="ko-KR" altLang="en-US" sz="2700" u="sng"/>
          </a:p>
          <a:p>
            <a:pPr>
              <a:defRPr lang="ko-KR" altLang="en-US"/>
            </a:pPr>
            <a:r>
              <a:rPr lang="ko-KR" altLang="en-US" sz="2700"/>
              <a:t>불규칙한 숨소리, 얼굴 근육 긴장과 열기, 눈의 열감,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    두 손에 들어가는 힘 등의 </a:t>
            </a:r>
            <a:r>
              <a:rPr lang="ko-KR" altLang="en-US" sz="2700">
                <a:solidFill>
                  <a:srgbClr val="ff0000"/>
                </a:solidFill>
              </a:rPr>
              <a:t>몸 느낌 알아차린다</a:t>
            </a:r>
            <a:endParaRPr lang="ko-KR" altLang="en-US" sz="2700">
              <a:solidFill>
                <a:srgbClr val="ff0000"/>
              </a:solidFill>
            </a:endParaRPr>
          </a:p>
          <a:p>
            <a:pPr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가장</a:t>
            </a:r>
            <a:r>
              <a:rPr xmlns:mc="http://schemas.openxmlformats.org/markup-compatibility/2006" xmlns:hp="http://schemas.haansoft.com/office/presentation/8.0" lang="en-US" altLang="ko-KR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강한 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느낌(</a:t>
            </a:r>
            <a:r>
              <a:rPr xmlns:mc="http://schemas.openxmlformats.org/markup-compatibility/2006" xmlns:hp="http://schemas.haansoft.com/office/presentation/8.0" lang="ko-KR" altLang="en-US" mc:Ignorable="hp" hp:hslEmbossed="0">
                <a:solidFill>
                  <a:srgbClr val="295df2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눈의 열감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)에 집중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한다</a:t>
            </a:r>
            <a:endParaRPr xmlns:mc="http://schemas.openxmlformats.org/markup-compatibility/2006" xmlns:hp="http://schemas.haansoft.com/office/presentation/8.0" lang="ko-KR" altLang="en-US" sz="2700" mc:Ignorable="hp" hp:hslEmbossed="0">
              <a:effectLst>
                <a:outerShdw blurRad="38100" dist="381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강한 열감 느낌 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알아차리고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xmlns:mc="http://schemas.openxmlformats.org/markup-compatibility/2006" xmlns:hp="http://schemas.haansoft.com/office/presentation/8.0" lang="ko-KR" altLang="en-US" sz="2700" mc:Ignorable="hp" hp:hslEmbossed="0">
              <a:effectLst>
                <a:outerShdw blurRad="38100" dist="381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그 느낌에 그대로 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머물러서 </a:t>
            </a:r>
            <a:endParaRPr xmlns:mc="http://schemas.openxmlformats.org/markup-compatibility/2006" xmlns:hp="http://schemas.haansoft.com/office/presentation/8.0" lang="ko-KR" altLang="en-US" sz="2700" mc:Ignorable="hp" hp:hslEmbossed="0"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분명하게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 관찰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한다</a:t>
            </a:r>
            <a:endParaRPr xmlns:mc="http://schemas.openxmlformats.org/markup-compatibility/2006" xmlns:hp="http://schemas.haansoft.com/office/presentation/8.0" lang="ko-KR" altLang="en-US" sz="2700" mc:Ignorable="hp" hp:hslEmbossed="0">
              <a:effectLst>
                <a:outerShdw blurRad="38100" dist="381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700" mc:Ignorable="hp" hp:hslEmbossed="0"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비난하는 소리에 반응해서 성났던 강한느낌이 어떻게 </a:t>
            </a:r>
            <a:r>
              <a:rPr xmlns:mc="http://schemas.openxmlformats.org/markup-compatibility/2006" xmlns:hp="http://schemas.haansoft.com/office/presentation/8.0" lang="ko-KR" altLang="en-US" sz="2700" mc:Ignorable="hp" hp:hslEmbossed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변화하면서 소멸하는지 살펴본다</a:t>
            </a:r>
            <a:endParaRPr xmlns:mc="http://schemas.openxmlformats.org/markup-compatibility/2006" xmlns:hp="http://schemas.haansoft.com/office/presentation/8.0" lang="ko-KR" altLang="en-US" sz="2700" mc:Ignorable="hp" hp:hslEmbossed="0"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 </a:t>
            </a:r>
            <a:endParaRPr lang="ko-KR" altLang="en-US"/>
          </a:p>
          <a:p>
            <a:pPr>
              <a:buNone/>
              <a:defRPr lang="ko-KR" altLang="en-US"/>
            </a:pPr>
            <a:endParaRPr lang="en-US" altLang="ko-KR"/>
          </a:p>
          <a:p>
            <a:pPr>
              <a:buNone/>
              <a:defRPr lang="ko-KR" altLang="en-US"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600"/>
              <a:t>제행무상(諸行無常)을 경험한다</a:t>
            </a:r>
            <a:endParaRPr lang="ko-KR" altLang="en-US" sz="46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31776" y="1052703"/>
            <a:ext cx="8680447" cy="5024071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000" u="sng"/>
              <a:t>성남은 어디에 있는가?</a:t>
            </a:r>
            <a:endParaRPr lang="ko-KR" altLang="en-US" sz="3000" u="sng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몸과 마음 어느 곳에서도 </a:t>
            </a:r>
            <a:r>
              <a:rPr lang="ko-KR" altLang="en-US" sz="3000" u="sng"/>
              <a:t>성남을 찾을 수 없다</a:t>
            </a:r>
            <a:endParaRPr lang="ko-KR" altLang="en-US" sz="3000" u="sng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어디에도 존재하지 않음을 관찰하고 성남에서 </a:t>
            </a:r>
            <a:endParaRPr lang="ko-KR" altLang="en-US" sz="3000">
              <a:solidFill>
                <a:srgbClr val="ff0000"/>
              </a:solidFill>
            </a:endParaRPr>
          </a:p>
          <a:p>
            <a:pPr marL="0" indent="0">
              <a:buNone/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   벗어날 수 있다</a:t>
            </a:r>
            <a:endParaRPr lang="ko-KR" altLang="en-US" sz="3000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느낌의 변화와 소멸을 지켜보는 경험</a:t>
            </a:r>
            <a:r>
              <a:rPr lang="ko-KR" altLang="en-US" sz="3000"/>
              <a:t> 통해서 사물의 본질인 </a:t>
            </a:r>
            <a:r>
              <a:rPr lang="ko-KR" altLang="en-US" sz="3000">
                <a:solidFill>
                  <a:srgbClr val="ff0000"/>
                </a:solidFill>
              </a:rPr>
              <a:t>무상(無常)을 분명히 이해</a:t>
            </a:r>
            <a:r>
              <a:rPr lang="ko-KR" altLang="en-US" sz="3000"/>
              <a:t> 한다</a:t>
            </a:r>
            <a:endParaRPr lang="ko-KR" altLang="en-US" sz="28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600"/>
              <a:t>제법무아(諸法無我)를 경험한다</a:t>
            </a:r>
            <a:endParaRPr lang="ko-KR" altLang="en-US" sz="46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8600" y="1247775"/>
            <a:ext cx="8680446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000" u="sng"/>
              <a:t>성난 마음이 '나'인가?</a:t>
            </a:r>
            <a:endParaRPr lang="ko-KR" altLang="en-US" sz="3000" u="sng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그때 일어난 </a:t>
            </a:r>
            <a:r>
              <a:rPr lang="ko-KR" altLang="en-US" sz="3000" u="sng"/>
              <a:t>감정, 생각이 '나의 것'인가?</a:t>
            </a:r>
            <a:endParaRPr lang="ko-KR" altLang="en-US" sz="3000" u="sng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느낌의 생멸이 변화되는 것을 일정한 거리 두고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   지켜보면서</a:t>
            </a:r>
            <a:r>
              <a:rPr lang="ko-KR" altLang="en-US" sz="3000">
                <a:solidFill>
                  <a:srgbClr val="ff0000"/>
                </a:solidFill>
              </a:rPr>
              <a:t> '나',  '나의 것'이라는 대상이 존재하지 </a:t>
            </a:r>
            <a:endParaRPr lang="ko-KR" altLang="en-US" sz="3000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   않는 무아(無我)를 경험한다</a:t>
            </a:r>
            <a:endParaRPr lang="ko-KR" altLang="en-US" sz="3000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"/>
        <a:cs typeface=""/>
        <a:font script="Jpan" typeface="MS PGothic"/>
        <a:font script="Hang" typeface="HY울릉도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296</ep:Words>
  <ep:PresentationFormat>화면 슬라이드 쇼(4:3)</ep:PresentationFormat>
  <ep:Paragraphs>57</ep:Paragraphs>
  <ep:Slides>11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ep:HeadingPairs>
  <ep:TitlesOfParts>
    <vt:vector size="12" baseType="lpstr">
      <vt:lpstr>꽃잎</vt:lpstr>
      <vt:lpstr>오감명상의 이해</vt:lpstr>
      <vt:lpstr>오감(五感) 이해하기</vt:lpstr>
      <vt:lpstr>느낌의 네 종류(일차화살)</vt:lpstr>
      <vt:lpstr>마음의 네가지반응(이차화살)</vt:lpstr>
      <vt:lpstr>느낌이 마음으로 변하는 과정</vt:lpstr>
      <vt:lpstr>오감으로 마음 관찰하기</vt:lpstr>
      <vt:lpstr>나를 비난하는 소리를 들었다</vt:lpstr>
      <vt:lpstr>제행무상(諸行無常)을 경험한다</vt:lpstr>
      <vt:lpstr>제법무아(諸法無我)를 경험한다</vt:lpstr>
      <vt:lpstr>열반적정(涅槃寂靜)을 경험한다</vt:lpstr>
      <vt:lpstr>본래 행복한  자신과 지금 만나세요.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2015-09-28T06:40:45.050</dcterms:created>
  <dc:creator>Administrator</dc:creator>
  <cp:lastModifiedBy>SAMSUNG</cp:lastModifiedBy>
  <dcterms:modified xsi:type="dcterms:W3CDTF">2022-03-03T01:16:22.799</dcterms:modified>
  <cp:revision>88</cp:revision>
  <dc:title>오감명상의 이해</dc:title>
  <cp:version/>
</cp:coreProperties>
</file>