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CDE67981-C926-4AC7-AA08-ACFD1CD1FBA1}" styleName="Normal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40000" cmpd="sng">
              <a:solidFill>
                <a:schemeClr val="accent1"/>
              </a:solidFill>
            </a:ln>
          </a:left>
          <a:right>
            <a:ln w="40000" cmpd="sng">
              <a:solidFill>
                <a:schemeClr val="accent1"/>
              </a:solidFill>
            </a:ln>
          </a:right>
          <a:top>
            <a:ln w="40000" cmpd="sng">
              <a:solidFill>
                <a:schemeClr val="accent1"/>
              </a:solidFill>
            </a:ln>
          </a:top>
          <a:bottom>
            <a:ln w="400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5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5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accent1">
          <a:shade val="80000"/>
        </a:schemeClr>
      </a:tcTxStyle>
      <a:tcStyle>
        <a:tcBdr>
          <a:bottom>
            <a:ln w="35400" cmpd="sng">
              <a:solidFill>
                <a:schemeClr val="accent1">
                  <a:shade val="80000"/>
                </a:schemeClr>
              </a:solidFill>
            </a:ln>
          </a:bottom>
        </a:tcBdr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1720"/>
    <p:restoredTop sz="9428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49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presProps" Target="presProps.xml"  /><Relationship Id="rId15" Type="http://schemas.openxmlformats.org/officeDocument/2006/relationships/viewProps" Target="viewProps.xml"  /><Relationship Id="rId16" Type="http://schemas.openxmlformats.org/officeDocument/2006/relationships/theme" Target="theme/theme1.xml"  /><Relationship Id="rId17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/>
          <p:nvPr/>
        </p:nvSpPr>
        <p:spPr>
          <a:xfrm rot="1675461">
            <a:off x="7710913" y="4465880"/>
            <a:ext cx="1974687" cy="2262303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53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6944462" flipH="1">
            <a:off x="7661166" y="3802847"/>
            <a:ext cx="1195084" cy="138943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7" name=""/>
          <p:cNvSpPr/>
          <p:nvPr/>
        </p:nvSpPr>
        <p:spPr>
          <a:xfrm>
            <a:off x="-95241" y="-9778"/>
            <a:ext cx="3186000" cy="2981578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6177926" flipH="1">
            <a:off x="5180784" y="1021450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8" name=""/>
          <p:cNvSpPr/>
          <p:nvPr/>
        </p:nvSpPr>
        <p:spPr>
          <a:xfrm rot="715747">
            <a:off x="1600199" y="1066800"/>
            <a:ext cx="2183687" cy="165247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8159427" y="2952978"/>
            <a:ext cx="802483" cy="875670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050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" name=""/>
          <p:cNvSpPr/>
          <p:nvPr/>
        </p:nvSpPr>
        <p:spPr>
          <a:xfrm rot="3498807">
            <a:off x="4363962" y="1075057"/>
            <a:ext cx="1065386" cy="132686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>
                  <a:alpha val="82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1" name=""/>
          <p:cNvSpPr/>
          <p:nvPr/>
        </p:nvSpPr>
        <p:spPr>
          <a:xfrm rot="6177926" flipH="1">
            <a:off x="255542" y="3221393"/>
            <a:ext cx="577270" cy="671147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3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2" name="" descr="상단터치"/>
          <p:cNvPicPr>
            <a:picLocks noChangeAspect="1" noChangeArrowheads="1"/>
          </p:cNvPicPr>
          <p:nvPr/>
        </p:nvPicPr>
        <p:blipFill rotWithShape="1">
          <a:blip r:embed="rId3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85799" y="2971800"/>
            <a:ext cx="7772399" cy="974724"/>
          </a:xfrm>
          <a:effectLst/>
        </p:spPr>
        <p:txBody>
          <a:bodyPr>
            <a:no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371599" y="3956036"/>
            <a:ext cx="6400799" cy="68103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24" name="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23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7818018" flipV="1">
            <a:off x="8319722" y="3298933"/>
            <a:ext cx="447092" cy="64738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  <a:alpha val="68000"/>
                </a:schemeClr>
              </a:gs>
              <a:gs pos="100000">
                <a:schemeClr val="tx2">
                  <a:lumMod val="20000"/>
                  <a:lumOff val="80000"/>
                  <a:alpha val="27000"/>
                </a:schemeClr>
              </a:gs>
            </a:gsLst>
            <a:lin ang="90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7" name=""/>
          <p:cNvSpPr/>
          <p:nvPr/>
        </p:nvSpPr>
        <p:spPr>
          <a:xfrm rot="3498807">
            <a:off x="8312883" y="3922758"/>
            <a:ext cx="677408" cy="73918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94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42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8" name=""/>
          <p:cNvSpPr/>
          <p:nvPr/>
        </p:nvSpPr>
        <p:spPr>
          <a:xfrm rot="2152626" flipH="1" flipV="1">
            <a:off x="-888228" y="-84071"/>
            <a:ext cx="2858225" cy="3289000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61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19473186" flipV="1">
            <a:off x="8218777" y="4967089"/>
            <a:ext cx="1417423" cy="1631049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bg2">
                  <a:alpha val="59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14524539" flipV="1">
            <a:off x="482990" y="-568624"/>
            <a:ext cx="2149914" cy="2387007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bg2">
                  <a:alpha val="41000"/>
                </a:schemeClr>
              </a:gs>
              <a:gs pos="100000">
                <a:schemeClr val="bg2">
                  <a:lumMod val="75000"/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11" name="" descr="상단터치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2" name=""/>
          <p:cNvSpPr/>
          <p:nvPr/>
        </p:nvSpPr>
        <p:spPr>
          <a:xfrm rot="13126932" flipH="1" flipV="1">
            <a:off x="8636701" y="4440722"/>
            <a:ext cx="828216" cy="953041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83000"/>
                </a:schemeClr>
              </a:gs>
              <a:gs pos="100000">
                <a:schemeClr val="accent1">
                  <a:lumMod val="40000"/>
                  <a:lumOff val="60000"/>
                  <a:alpha val="3500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57199" y="2677886"/>
            <a:ext cx="8229599" cy="1568898"/>
          </a:xfrm>
        </p:spPr>
        <p:txBody>
          <a:bodyPr/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469570" y="1000108"/>
            <a:ext cx="6204857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body" sz="quarter" idx="14"/>
          </p:nvPr>
        </p:nvSpPr>
        <p:spPr>
          <a:xfrm>
            <a:off x="1478437" y="2286000"/>
            <a:ext cx="6206399" cy="3429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467599" y="274638"/>
            <a:ext cx="1219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84711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"/>
          <p:cNvSpPr/>
          <p:nvPr/>
        </p:nvSpPr>
        <p:spPr>
          <a:xfrm rot="21160224">
            <a:off x="4207282" y="1089941"/>
            <a:ext cx="2383416" cy="2195166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0904"/>
              <a:gd name="connsiteX1" fmla="*/ 74380 w 802483"/>
              <a:gd name="connsiteY1" fmla="*/ 135498 h 870904"/>
              <a:gd name="connsiteX2" fmla="*/ 397670 w 802483"/>
              <a:gd name="connsiteY2" fmla="*/ 1588 h 870904"/>
              <a:gd name="connsiteX3" fmla="*/ 687622 w 802483"/>
              <a:gd name="connsiteY3" fmla="*/ 145024 h 870904"/>
              <a:gd name="connsiteX4" fmla="*/ 802482 w 802483"/>
              <a:gd name="connsiteY4" fmla="*/ 442120 h 870904"/>
              <a:gd name="connsiteX5" fmla="*/ 667232 w 802483"/>
              <a:gd name="connsiteY5" fmla="*/ 738237 h 870904"/>
              <a:gd name="connsiteX6" fmla="*/ 402432 w 802483"/>
              <a:gd name="connsiteY6" fmla="*/ 868364 h 870904"/>
              <a:gd name="connsiteX7" fmla="*/ 160123 w 802483"/>
              <a:gd name="connsiteY7" fmla="*/ 753480 h 870904"/>
              <a:gd name="connsiteX8" fmla="*/ 1 w 802483"/>
              <a:gd name="connsiteY8" fmla="*/ 582614 h 870904"/>
              <a:gd name="connsiteX9" fmla="*/ 16669 w 802483"/>
              <a:gd name="connsiteY9" fmla="*/ 458787 h 870904"/>
              <a:gd name="connsiteX0" fmla="*/ 16669 w 802483"/>
              <a:gd name="connsiteY0" fmla="*/ 458787 h 875425"/>
              <a:gd name="connsiteX1" fmla="*/ 74380 w 802483"/>
              <a:gd name="connsiteY1" fmla="*/ 135498 h 875425"/>
              <a:gd name="connsiteX2" fmla="*/ 397670 w 802483"/>
              <a:gd name="connsiteY2" fmla="*/ 1588 h 875425"/>
              <a:gd name="connsiteX3" fmla="*/ 687622 w 802483"/>
              <a:gd name="connsiteY3" fmla="*/ 145024 h 875425"/>
              <a:gd name="connsiteX4" fmla="*/ 802482 w 802483"/>
              <a:gd name="connsiteY4" fmla="*/ 442120 h 875425"/>
              <a:gd name="connsiteX5" fmla="*/ 667232 w 802483"/>
              <a:gd name="connsiteY5" fmla="*/ 738237 h 875425"/>
              <a:gd name="connsiteX6" fmla="*/ 402432 w 802483"/>
              <a:gd name="connsiteY6" fmla="*/ 868364 h 875425"/>
              <a:gd name="connsiteX7" fmla="*/ 134623 w 802483"/>
              <a:gd name="connsiteY7" fmla="*/ 780604 h 875425"/>
              <a:gd name="connsiteX8" fmla="*/ 1 w 802483"/>
              <a:gd name="connsiteY8" fmla="*/ 582614 h 875425"/>
              <a:gd name="connsiteX9" fmla="*/ 16669 w 802483"/>
              <a:gd name="connsiteY9" fmla="*/ 458787 h 875425"/>
              <a:gd name="connsiteX0" fmla="*/ 90586 w 876400"/>
              <a:gd name="connsiteY0" fmla="*/ 458787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90586 w 876400"/>
              <a:gd name="connsiteY9" fmla="*/ 458787 h 875425"/>
              <a:gd name="connsiteX0" fmla="*/ 38718 w 876400"/>
              <a:gd name="connsiteY0" fmla="*/ 392920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38718 w 876400"/>
              <a:gd name="connsiteY9" fmla="*/ 392920 h 87542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00" h="875425">
                <a:moveTo>
                  <a:pt x="38718" y="392920"/>
                </a:moveTo>
                <a:cubicBezTo>
                  <a:pt x="38718" y="271663"/>
                  <a:pt x="76152" y="200720"/>
                  <a:pt x="148297" y="135498"/>
                </a:cubicBezTo>
                <a:cubicBezTo>
                  <a:pt x="220442" y="70276"/>
                  <a:pt x="369380" y="0"/>
                  <a:pt x="471587" y="1588"/>
                </a:cubicBezTo>
                <a:cubicBezTo>
                  <a:pt x="573794" y="3176"/>
                  <a:pt x="694070" y="71602"/>
                  <a:pt x="761539" y="145024"/>
                </a:cubicBezTo>
                <a:cubicBezTo>
                  <a:pt x="829008" y="218446"/>
                  <a:pt x="876400" y="320863"/>
                  <a:pt x="876399" y="442120"/>
                </a:cubicBezTo>
                <a:cubicBezTo>
                  <a:pt x="876399" y="563377"/>
                  <a:pt x="807824" y="667196"/>
                  <a:pt x="741149" y="738237"/>
                </a:cubicBezTo>
                <a:cubicBezTo>
                  <a:pt x="674474" y="809278"/>
                  <a:pt x="565117" y="861303"/>
                  <a:pt x="476349" y="868364"/>
                </a:cubicBezTo>
                <a:cubicBezTo>
                  <a:pt x="387581" y="875425"/>
                  <a:pt x="287931" y="826603"/>
                  <a:pt x="208540" y="780604"/>
                </a:cubicBezTo>
                <a:cubicBezTo>
                  <a:pt x="129149" y="734605"/>
                  <a:pt x="0" y="713629"/>
                  <a:pt x="1" y="592372"/>
                </a:cubicBezTo>
                <a:cubicBezTo>
                  <a:pt x="1" y="592371"/>
                  <a:pt x="38718" y="392921"/>
                  <a:pt x="38718" y="392920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9001978">
            <a:off x="3278501" y="1622401"/>
            <a:ext cx="1676399" cy="13716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0"/>
                </a:schemeClr>
              </a:gs>
              <a:gs pos="100000">
                <a:schemeClr val="accent1"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5400000">
            <a:off x="-308457" y="3263930"/>
            <a:ext cx="1772698" cy="1340836"/>
          </a:xfrm>
          <a:custGeom>
            <a:avLst/>
            <a:gdLst>
              <a:gd name="connsiteX0" fmla="*/ 0 w 1270000"/>
              <a:gd name="connsiteY0" fmla="*/ 635000 h 1270000"/>
              <a:gd name="connsiteX1" fmla="*/ 185988 w 1270000"/>
              <a:gd name="connsiteY1" fmla="*/ 185987 h 1270000"/>
              <a:gd name="connsiteX2" fmla="*/ 635001 w 1270000"/>
              <a:gd name="connsiteY2" fmla="*/ 0 h 1270000"/>
              <a:gd name="connsiteX3" fmla="*/ 1084014 w 1270000"/>
              <a:gd name="connsiteY3" fmla="*/ 185988 h 1270000"/>
              <a:gd name="connsiteX4" fmla="*/ 1270001 w 1270000"/>
              <a:gd name="connsiteY4" fmla="*/ 635001 h 1270000"/>
              <a:gd name="connsiteX5" fmla="*/ 1084014 w 1270000"/>
              <a:gd name="connsiteY5" fmla="*/ 1084014 h 1270000"/>
              <a:gd name="connsiteX6" fmla="*/ 635001 w 1270000"/>
              <a:gd name="connsiteY6" fmla="*/ 1270001 h 1270000"/>
              <a:gd name="connsiteX7" fmla="*/ 185988 w 1270000"/>
              <a:gd name="connsiteY7" fmla="*/ 1084013 h 1270000"/>
              <a:gd name="connsiteX8" fmla="*/ 1 w 1270000"/>
              <a:gd name="connsiteY8" fmla="*/ 635000 h 1270000"/>
              <a:gd name="connsiteX9" fmla="*/ 0 w 1270000"/>
              <a:gd name="connsiteY9" fmla="*/ 635000 h 1270000"/>
              <a:gd name="connsiteX0" fmla="*/ 0 w 1270001"/>
              <a:gd name="connsiteY0" fmla="*/ 574040 h 1209041"/>
              <a:gd name="connsiteX1" fmla="*/ 185988 w 1270001"/>
              <a:gd name="connsiteY1" fmla="*/ 125027 h 1209041"/>
              <a:gd name="connsiteX2" fmla="*/ 657460 w 1270001"/>
              <a:gd name="connsiteY2" fmla="*/ 0 h 1209041"/>
              <a:gd name="connsiteX3" fmla="*/ 1084014 w 1270001"/>
              <a:gd name="connsiteY3" fmla="*/ 125028 h 1209041"/>
              <a:gd name="connsiteX4" fmla="*/ 1270001 w 1270001"/>
              <a:gd name="connsiteY4" fmla="*/ 574041 h 1209041"/>
              <a:gd name="connsiteX5" fmla="*/ 1084014 w 1270001"/>
              <a:gd name="connsiteY5" fmla="*/ 1023054 h 1209041"/>
              <a:gd name="connsiteX6" fmla="*/ 635001 w 1270001"/>
              <a:gd name="connsiteY6" fmla="*/ 1209041 h 1209041"/>
              <a:gd name="connsiteX7" fmla="*/ 185988 w 1270001"/>
              <a:gd name="connsiteY7" fmla="*/ 1023053 h 1209041"/>
              <a:gd name="connsiteX8" fmla="*/ 1 w 1270001"/>
              <a:gd name="connsiteY8" fmla="*/ 574040 h 1209041"/>
              <a:gd name="connsiteX9" fmla="*/ 0 w 1270001"/>
              <a:gd name="connsiteY9" fmla="*/ 574040 h 1209041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25700"/>
              <a:gd name="connsiteX1" fmla="*/ 185988 w 1270001"/>
              <a:gd name="connsiteY1" fmla="*/ 125027 h 1025700"/>
              <a:gd name="connsiteX2" fmla="*/ 657460 w 1270001"/>
              <a:gd name="connsiteY2" fmla="*/ 0 h 1025700"/>
              <a:gd name="connsiteX3" fmla="*/ 1084014 w 1270001"/>
              <a:gd name="connsiteY3" fmla="*/ 125028 h 1025700"/>
              <a:gd name="connsiteX4" fmla="*/ 1270001 w 1270001"/>
              <a:gd name="connsiteY4" fmla="*/ 574041 h 1025700"/>
              <a:gd name="connsiteX5" fmla="*/ 1084014 w 1270001"/>
              <a:gd name="connsiteY5" fmla="*/ 1023054 h 1025700"/>
              <a:gd name="connsiteX6" fmla="*/ 185988 w 1270001"/>
              <a:gd name="connsiteY6" fmla="*/ 1023053 h 1025700"/>
              <a:gd name="connsiteX7" fmla="*/ 1 w 1270001"/>
              <a:gd name="connsiteY7" fmla="*/ 574040 h 1025700"/>
              <a:gd name="connsiteX8" fmla="*/ 0 w 1270001"/>
              <a:gd name="connsiteY8" fmla="*/ 574040 h 1025700"/>
              <a:gd name="connsiteX0" fmla="*/ 0 w 1270001"/>
              <a:gd name="connsiteY0" fmla="*/ 584601 h 1036261"/>
              <a:gd name="connsiteX1" fmla="*/ 280636 w 1270001"/>
              <a:gd name="connsiteY1" fmla="*/ 198954 h 1036261"/>
              <a:gd name="connsiteX2" fmla="*/ 657460 w 1270001"/>
              <a:gd name="connsiteY2" fmla="*/ 10561 h 1036261"/>
              <a:gd name="connsiteX3" fmla="*/ 1084014 w 1270001"/>
              <a:gd name="connsiteY3" fmla="*/ 135589 h 1036261"/>
              <a:gd name="connsiteX4" fmla="*/ 1270001 w 1270001"/>
              <a:gd name="connsiteY4" fmla="*/ 584602 h 1036261"/>
              <a:gd name="connsiteX5" fmla="*/ 1084014 w 1270001"/>
              <a:gd name="connsiteY5" fmla="*/ 1033615 h 1036261"/>
              <a:gd name="connsiteX6" fmla="*/ 185988 w 1270001"/>
              <a:gd name="connsiteY6" fmla="*/ 1033614 h 1036261"/>
              <a:gd name="connsiteX7" fmla="*/ 1 w 1270001"/>
              <a:gd name="connsiteY7" fmla="*/ 584601 h 1036261"/>
              <a:gd name="connsiteX8" fmla="*/ 0 w 1270001"/>
              <a:gd name="connsiteY8" fmla="*/ 584601 h 1036261"/>
              <a:gd name="connsiteX0" fmla="*/ 0 w 1264683"/>
              <a:gd name="connsiteY0" fmla="*/ 584601 h 1036261"/>
              <a:gd name="connsiteX1" fmla="*/ 280636 w 1264683"/>
              <a:gd name="connsiteY1" fmla="*/ 198954 h 1036261"/>
              <a:gd name="connsiteX2" fmla="*/ 657460 w 1264683"/>
              <a:gd name="connsiteY2" fmla="*/ 10561 h 1036261"/>
              <a:gd name="connsiteX3" fmla="*/ 1084014 w 1264683"/>
              <a:gd name="connsiteY3" fmla="*/ 135589 h 1036261"/>
              <a:gd name="connsiteX4" fmla="*/ 1212249 w 1264683"/>
              <a:gd name="connsiteY4" fmla="*/ 642354 h 1036261"/>
              <a:gd name="connsiteX5" fmla="*/ 1084014 w 1264683"/>
              <a:gd name="connsiteY5" fmla="*/ 1033615 h 1036261"/>
              <a:gd name="connsiteX6" fmla="*/ 185988 w 1264683"/>
              <a:gd name="connsiteY6" fmla="*/ 1033614 h 1036261"/>
              <a:gd name="connsiteX7" fmla="*/ 1 w 1264683"/>
              <a:gd name="connsiteY7" fmla="*/ 584601 h 1036261"/>
              <a:gd name="connsiteX8" fmla="*/ 0 w 1264683"/>
              <a:gd name="connsiteY8" fmla="*/ 584601 h 1036261"/>
              <a:gd name="connsiteX0" fmla="*/ 0 w 1264683"/>
              <a:gd name="connsiteY0" fmla="*/ 541477 h 993137"/>
              <a:gd name="connsiteX1" fmla="*/ 280636 w 1264683"/>
              <a:gd name="connsiteY1" fmla="*/ 155830 h 993137"/>
              <a:gd name="connsiteX2" fmla="*/ 657460 w 1264683"/>
              <a:gd name="connsiteY2" fmla="*/ 44440 h 993137"/>
              <a:gd name="connsiteX3" fmla="*/ 1084014 w 1264683"/>
              <a:gd name="connsiteY3" fmla="*/ 92465 h 993137"/>
              <a:gd name="connsiteX4" fmla="*/ 1212249 w 1264683"/>
              <a:gd name="connsiteY4" fmla="*/ 599230 h 993137"/>
              <a:gd name="connsiteX5" fmla="*/ 1084014 w 1264683"/>
              <a:gd name="connsiteY5" fmla="*/ 990491 h 993137"/>
              <a:gd name="connsiteX6" fmla="*/ 185988 w 1264683"/>
              <a:gd name="connsiteY6" fmla="*/ 990490 h 993137"/>
              <a:gd name="connsiteX7" fmla="*/ 1 w 1264683"/>
              <a:gd name="connsiteY7" fmla="*/ 541477 h 993137"/>
              <a:gd name="connsiteX8" fmla="*/ 0 w 1264683"/>
              <a:gd name="connsiteY8" fmla="*/ 541477 h 993137"/>
              <a:gd name="connsiteX0" fmla="*/ 0 w 1264683"/>
              <a:gd name="connsiteY0" fmla="*/ 504925 h 956585"/>
              <a:gd name="connsiteX1" fmla="*/ 280636 w 1264683"/>
              <a:gd name="connsiteY1" fmla="*/ 119278 h 956585"/>
              <a:gd name="connsiteX2" fmla="*/ 657460 w 1264683"/>
              <a:gd name="connsiteY2" fmla="*/ 7888 h 956585"/>
              <a:gd name="connsiteX3" fmla="*/ 1063159 w 1264683"/>
              <a:gd name="connsiteY3" fmla="*/ 166604 h 956585"/>
              <a:gd name="connsiteX4" fmla="*/ 1212249 w 1264683"/>
              <a:gd name="connsiteY4" fmla="*/ 562678 h 956585"/>
              <a:gd name="connsiteX5" fmla="*/ 1084014 w 1264683"/>
              <a:gd name="connsiteY5" fmla="*/ 953939 h 956585"/>
              <a:gd name="connsiteX6" fmla="*/ 185988 w 1264683"/>
              <a:gd name="connsiteY6" fmla="*/ 953938 h 956585"/>
              <a:gd name="connsiteX7" fmla="*/ 1 w 1264683"/>
              <a:gd name="connsiteY7" fmla="*/ 504925 h 956585"/>
              <a:gd name="connsiteX8" fmla="*/ 0 w 1264683"/>
              <a:gd name="connsiteY8" fmla="*/ 504925 h 95658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83" h="956585">
                <a:moveTo>
                  <a:pt x="0" y="504925"/>
                </a:moveTo>
                <a:cubicBezTo>
                  <a:pt x="0" y="336512"/>
                  <a:pt x="171059" y="202118"/>
                  <a:pt x="280636" y="119278"/>
                </a:cubicBezTo>
                <a:cubicBezTo>
                  <a:pt x="390213" y="36439"/>
                  <a:pt x="527040" y="0"/>
                  <a:pt x="657460" y="7888"/>
                </a:cubicBezTo>
                <a:cubicBezTo>
                  <a:pt x="787880" y="15776"/>
                  <a:pt x="970694" y="74139"/>
                  <a:pt x="1063159" y="166604"/>
                </a:cubicBezTo>
                <a:cubicBezTo>
                  <a:pt x="1155624" y="259069"/>
                  <a:pt x="1208773" y="431456"/>
                  <a:pt x="1212249" y="562678"/>
                </a:cubicBezTo>
                <a:cubicBezTo>
                  <a:pt x="1215725" y="693900"/>
                  <a:pt x="1264683" y="879104"/>
                  <a:pt x="1084014" y="953939"/>
                </a:cubicBezTo>
                <a:cubicBezTo>
                  <a:pt x="803884" y="956585"/>
                  <a:pt x="328958" y="937334"/>
                  <a:pt x="185988" y="953938"/>
                </a:cubicBezTo>
                <a:cubicBezTo>
                  <a:pt x="66902" y="834852"/>
                  <a:pt x="1" y="673337"/>
                  <a:pt x="1" y="504925"/>
                </a:cubicBezTo>
                <a:lnTo>
                  <a:pt x="0" y="504925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 rot="1165291">
            <a:off x="620268" y="3008427"/>
            <a:ext cx="840519" cy="91717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1916135" y="1699866"/>
            <a:ext cx="1056542" cy="115289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22312" y="4774300"/>
            <a:ext cx="7772399" cy="1362075"/>
          </a:xfrm>
        </p:spPr>
        <p:txBody>
          <a:bodyPr anchor="t"/>
          <a:lstStyle>
            <a:lvl1pPr algn="r">
              <a:defRPr sz="5400" b="0" cap="all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22312" y="4286256"/>
            <a:ext cx="7772399" cy="488043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349829"/>
            <a:ext cx="8229599" cy="4818433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3"/>
          </p:nvPr>
        </p:nvSpPr>
        <p:spPr>
          <a:xfrm>
            <a:off x="457199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sz="quarter" idx="14"/>
          </p:nvPr>
        </p:nvSpPr>
        <p:spPr>
          <a:xfrm>
            <a:off x="4614862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3" name=""/>
          <p:cNvSpPr>
            <a:spLocks noGrp="1"/>
          </p:cNvSpPr>
          <p:nvPr>
            <p:ph sz="quarter" idx="15"/>
          </p:nvPr>
        </p:nvSpPr>
        <p:spPr>
          <a:xfrm>
            <a:off x="457199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4" name=""/>
          <p:cNvSpPr>
            <a:spLocks noGrp="1"/>
          </p:cNvSpPr>
          <p:nvPr>
            <p:ph sz="quarter" idx="16"/>
          </p:nvPr>
        </p:nvSpPr>
        <p:spPr>
          <a:xfrm>
            <a:off x="4614862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 flipH="1" flipV="1">
            <a:off x="6219824" y="4103177"/>
            <a:ext cx="3035299" cy="2840547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>
            <a:off x="-114299" y="-101600"/>
            <a:ext cx="3886199" cy="3636850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6177926" flipH="1">
            <a:off x="4037783" y="30851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  <a:alpha val="58000"/>
                </a:schemeClr>
              </a:gs>
              <a:gs pos="100000">
                <a:schemeClr val="accent3">
                  <a:lumMod val="20000"/>
                  <a:lumOff val="80000"/>
                  <a:alpha val="3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2095499" y="203202"/>
            <a:ext cx="2002465" cy="1934591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1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792287" y="734324"/>
            <a:ext cx="5486399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792287" y="1377281"/>
            <a:ext cx="5486399" cy="3584575"/>
          </a:xfr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792287" y="5029200"/>
            <a:ext cx="5486399" cy="1143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9AA4FD8-1A25-4026-8A2A-25C738BB5620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FCD931F-0C49-4CD0-B07F-EA37D40CD0EA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2.png"  /><Relationship Id="rId15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꽃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" descr="상단터치"/>
          <p:cNvPicPr>
            <a:picLocks noChangeAspect="1" noChangeArrowheads="1"/>
          </p:cNvPicPr>
          <p:nvPr/>
        </p:nvPicPr>
        <p:blipFill rotWithShape="1">
          <a:blip r:embed="rId14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6" name="" descr="라인"/>
          <p:cNvPicPr>
            <a:picLocks noChangeAspect="1" noChangeArrowheads="1"/>
          </p:cNvPicPr>
          <p:nvPr/>
        </p:nvPicPr>
        <p:blipFill rotWithShape="1">
          <a:blip r:embed="rId15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3" name=""/>
          <p:cNvSpPr/>
          <p:nvPr/>
        </p:nvSpPr>
        <p:spPr>
          <a:xfrm rot="11550499">
            <a:off x="7874066" y="304800"/>
            <a:ext cx="1086115" cy="1049303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alpha val="58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2085274" flipH="1">
            <a:off x="8530440" y="475484"/>
            <a:ext cx="613558" cy="71333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7199" y="1357298"/>
            <a:ext cx="8229599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2"/>
        </a:buClr>
        <a:buFont typeface="Yoon 윤고딕 550_TT"/>
        <a:buChar char="-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ü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416175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6pPr>
      <a:lvl7pPr marL="2776538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7pPr>
      <a:lvl8pPr marL="3135313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lang="en-US" altLang="ko-KR" sz="1600" kern="1200" dirty="0" smtClean="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8pPr>
      <a:lvl9pPr marL="3494088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 idx="0"/>
          </p:nvPr>
        </p:nvSpPr>
        <p:spPr>
          <a:xfrm>
            <a:off x="256032" y="3140964"/>
            <a:ext cx="7772400" cy="957706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6500"/>
              <a:t>   호흡명상의 활용</a:t>
            </a:r>
            <a:endParaRPr lang="ko-KR" altLang="en-US" sz="6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</a:t>
            </a:r>
            <a:r>
              <a:rPr lang="ko-KR" altLang="en-US" sz="5500"/>
              <a:t>누워서 호흡명상하기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323469" y="908685"/>
            <a:ext cx="8497062" cy="5328666"/>
          </a:xfrm>
        </p:spPr>
        <p:txBody>
          <a:bodyPr/>
          <a:lstStyle/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3100"/>
              <a:t>바닥에 요</a:t>
            </a:r>
            <a:r>
              <a:rPr lang="en-US" altLang="ko-KR" sz="3100"/>
              <a:t>,</a:t>
            </a:r>
            <a:r>
              <a:rPr lang="ko-KR" altLang="en-US" sz="3100"/>
              <a:t> 방석을 깔고 베개는 베지 말고 반듯이 눕는다</a:t>
            </a:r>
            <a:endParaRPr lang="ko-KR" altLang="en-US" sz="3100"/>
          </a:p>
          <a:p>
            <a:pPr>
              <a:defRPr lang="ko-KR" altLang="en-US"/>
            </a:pPr>
            <a:r>
              <a:rPr lang="ko-KR" altLang="en-US" sz="3100"/>
              <a:t>두 팔은 옆으로 자연스럽게 놓고 손바닥은 위로 향하게 한다</a:t>
            </a:r>
            <a:endParaRPr lang="ko-KR" altLang="en-US" sz="3100"/>
          </a:p>
          <a:p>
            <a:pPr>
              <a:defRPr lang="ko-KR" altLang="en-US"/>
            </a:pPr>
            <a:r>
              <a:rPr lang="ko-KR" altLang="en-US" sz="3100"/>
              <a:t>다리는 살짝 벌려 발가락이 밖을 향하게 놓는다</a:t>
            </a:r>
            <a:endParaRPr lang="ko-KR" altLang="en-US" sz="3100"/>
          </a:p>
          <a:p>
            <a:pPr>
              <a:defRPr lang="ko-KR" altLang="en-US"/>
            </a:pPr>
            <a:r>
              <a:rPr lang="ko-KR" altLang="en-US" sz="3100"/>
              <a:t>몸의 근육이 바닥에 살며시가라앉는 느낌으로 편안히 이완한다</a:t>
            </a:r>
            <a:endParaRPr lang="ko-KR" altLang="en-US" sz="3100"/>
          </a:p>
          <a:p>
            <a:pPr>
              <a:defRPr lang="ko-KR" altLang="en-US"/>
            </a:pPr>
            <a:r>
              <a:rPr lang="ko-KR" altLang="en-US" sz="3100"/>
              <a:t>자연스럽게 들이쉬고 내쉬는 호흡 알아차린다</a:t>
            </a:r>
            <a:endParaRPr lang="ko-KR" altLang="en-US" sz="31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51459" y="304800"/>
            <a:ext cx="8435338" cy="9239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500"/>
              <a:t>누워서 호흡명상(복식호흡)하기</a:t>
            </a:r>
            <a:endParaRPr lang="ko-KR" altLang="en-US" sz="4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60" y="1044567"/>
            <a:ext cx="8641080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200"/>
              <a:t>아랫배 움직임에 주의를 기울인다</a:t>
            </a:r>
            <a:endParaRPr lang="ko-KR" altLang="en-US" sz="3200"/>
          </a:p>
          <a:p>
            <a:pPr>
              <a:defRPr lang="ko-KR" altLang="en-US"/>
            </a:pPr>
            <a:endParaRPr lang="ko-KR" altLang="en-US" sz="3200"/>
          </a:p>
          <a:p>
            <a:pPr>
              <a:defRPr lang="ko-KR" altLang="en-US"/>
            </a:pPr>
            <a:r>
              <a:rPr lang="ko-KR" altLang="en-US" sz="3200"/>
              <a:t>복식호흡 처음 할 경우: 묵직한 책을 아랫배에 올리고 책의 움직임 느끼면서 호흡에 집중하면 복식호흡에 도움이 된다</a:t>
            </a:r>
            <a:endParaRPr lang="ko-KR" altLang="en-US" sz="3200"/>
          </a:p>
          <a:p>
            <a:pPr>
              <a:defRPr lang="ko-KR" altLang="en-US"/>
            </a:pPr>
            <a:endParaRPr lang="ko-KR" altLang="en-US" sz="3200"/>
          </a:p>
          <a:p>
            <a:pPr>
              <a:defRPr lang="ko-KR" altLang="en-US"/>
            </a:pPr>
            <a:r>
              <a:rPr lang="ko-KR" altLang="en-US" sz="3200"/>
              <a:t>호흡을 일부러 길게 또는 천천히 하려고 하지 말고 자연스럽고 편안하게 들숨 날숨을 알아차린다</a:t>
            </a:r>
            <a:endParaRPr lang="ko-KR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395477" y="3335401"/>
            <a:ext cx="8425054" cy="95770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6000"/>
              <a:t>자연스럽고 편안한 </a:t>
            </a:r>
            <a:endParaRPr lang="ko-KR" altLang="en-US" sz="6000"/>
          </a:p>
          <a:p>
            <a:pPr lvl="0">
              <a:defRPr lang="ko-KR" altLang="en-US"/>
            </a:pPr>
            <a:r>
              <a:rPr lang="ko-KR" altLang="en-US" sz="6000"/>
              <a:t>들숨</a:t>
            </a:r>
            <a:r>
              <a:rPr lang="en-US" altLang="ko-KR" sz="6000"/>
              <a:t>,</a:t>
            </a:r>
            <a:r>
              <a:rPr lang="ko-KR" altLang="en-US" sz="6000"/>
              <a:t>날숨 알아차립니다.</a:t>
            </a:r>
            <a:endParaRPr lang="ko-KR" altLang="en-US" sz="6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53720" y="558800"/>
            <a:ext cx="9036558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000"/>
              <a:t> 어느곳에서 호흡관찰 할건가?</a:t>
            </a:r>
            <a:endParaRPr lang="ko-KR" altLang="en-US" sz="5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 lang="ko-KR" altLang="en-US"/>
            </a:pPr>
            <a:endParaRPr lang="ko-KR" altLang="en-US"/>
          </a:p>
          <a:p>
            <a:pPr lvl="1"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200"/>
              <a:t>호흡의 출입을 지켜보는 </a:t>
            </a:r>
            <a:r>
              <a:rPr lang="ko-KR" altLang="en-US" sz="3200">
                <a:solidFill>
                  <a:srgbClr val="ff0000"/>
                </a:solidFill>
              </a:rPr>
              <a:t>기준점</a:t>
            </a:r>
            <a:r>
              <a:rPr lang="ko-KR" altLang="en-US" sz="3200"/>
              <a:t> 정한다</a:t>
            </a:r>
            <a:endParaRPr lang="ko-KR" altLang="en-US" sz="3200"/>
          </a:p>
          <a:p>
            <a:pPr>
              <a:buNone/>
              <a:defRPr lang="ko-KR" altLang="en-US"/>
            </a:pPr>
            <a:endParaRPr lang="ko-KR" altLang="en-US" sz="3200"/>
          </a:p>
          <a:p>
            <a:pPr>
              <a:defRPr lang="ko-KR" altLang="en-US"/>
            </a:pPr>
            <a:r>
              <a:rPr lang="ko-KR" altLang="en-US" sz="3200"/>
              <a:t>코끝의 인중, 가슴, 아랫배의 움직임 ...</a:t>
            </a:r>
            <a:endParaRPr lang="ko-KR" altLang="en-US" sz="3200"/>
          </a:p>
          <a:p>
            <a:pPr>
              <a:buNone/>
              <a:defRPr lang="ko-KR" altLang="en-US"/>
            </a:pPr>
            <a:endParaRPr lang="ko-KR" altLang="en-US" sz="3200"/>
          </a:p>
          <a:p>
            <a:pPr>
              <a:defRPr lang="ko-KR" altLang="en-US"/>
            </a:pPr>
            <a:r>
              <a:rPr lang="ko-KR" altLang="en-US" sz="3200"/>
              <a:t>내 호흡이 가장 </a:t>
            </a:r>
            <a:r>
              <a:rPr lang="ko-KR" altLang="en-US" sz="3200">
                <a:solidFill>
                  <a:srgbClr val="ff0000"/>
                </a:solidFill>
              </a:rPr>
              <a:t>생생하게, 편안하게 느껴지는 </a:t>
            </a:r>
            <a:endParaRPr lang="ko-KR" altLang="en-US" sz="3200">
              <a:solidFill>
                <a:srgbClr val="ff0000"/>
              </a:solidFill>
            </a:endParaRPr>
          </a:p>
          <a:p>
            <a:pPr marL="0" indent="0">
              <a:buNone/>
              <a:defRPr lang="ko-KR" altLang="en-US"/>
            </a:pPr>
            <a:r>
              <a:rPr lang="ko-KR" altLang="en-US" sz="3200">
                <a:solidFill>
                  <a:srgbClr val="ff0000"/>
                </a:solidFill>
              </a:rPr>
              <a:t>   한 곳을 정하고 그곳에 집중한다</a:t>
            </a:r>
            <a:endParaRPr lang="ko-KR" altLang="en-US" sz="3200">
              <a:solidFill>
                <a:srgbClr val="ff0000"/>
              </a:solidFill>
            </a:endParaRPr>
          </a:p>
          <a:p>
            <a:pPr>
              <a:defRPr lang="ko-KR" altLang="en-US"/>
            </a:pPr>
            <a:endParaRPr lang="ko-KR" altLang="en-US" sz="3200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>        </a:t>
            </a:r>
            <a:r>
              <a:rPr lang="ko-KR" altLang="en-US" sz="5500"/>
              <a:t>   </a:t>
            </a:r>
            <a:r>
              <a:rPr lang="ko-KR" altLang="en-US" sz="6000"/>
              <a:t> 수 식 관</a:t>
            </a:r>
            <a:endParaRPr lang="ko-KR" altLang="en-US" sz="6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8600" y="1247775"/>
            <a:ext cx="8680446" cy="4768865"/>
          </a:xfrm>
        </p:spPr>
        <p:txBody>
          <a:bodyPr/>
          <a:lstStyle/>
          <a:p>
            <a:pPr lvl="1">
              <a:buNone/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800"/>
              <a:t>호흡 숫자를 세면서 명상 : </a:t>
            </a:r>
            <a:r>
              <a:rPr lang="ko-KR" altLang="en-US" sz="2800">
                <a:solidFill>
                  <a:srgbClr val="ff0000"/>
                </a:solidFill>
              </a:rPr>
              <a:t> 집중력 높이는 좋은 방법</a:t>
            </a:r>
            <a:endParaRPr lang="ko-KR" altLang="en-US" sz="2800">
              <a:solidFill>
                <a:srgbClr val="ff0000"/>
              </a:solidFill>
            </a:endParaRPr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r>
              <a:rPr lang="ko-KR" altLang="en-US" sz="2800"/>
              <a:t>들숨</a:t>
            </a:r>
            <a:r>
              <a:rPr lang="en-US" altLang="ko-KR" sz="2800"/>
              <a:t>,</a:t>
            </a:r>
            <a:r>
              <a:rPr lang="ko-KR" altLang="en-US" sz="2800"/>
              <a:t> 날숨 중 하나를 택해서 1~10까지 세는 방법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             (10까지 세면 다시 1부터 시작)</a:t>
            </a: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r>
              <a:rPr lang="ko-KR" altLang="en-US" sz="2800"/>
              <a:t>중간에 다른 생각했을 땐 다시 1부터 시작한다</a:t>
            </a: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r>
              <a:rPr lang="ko-KR" altLang="en-US" sz="2800"/>
              <a:t>수식관으로 호흡명상을 잘 하게 되면 숫자세기 멈추고 </a:t>
            </a:r>
            <a:endParaRPr lang="ko-KR" altLang="en-US" sz="2800"/>
          </a:p>
          <a:p>
            <a:pPr marL="0" indent="0">
              <a:buNone/>
              <a:defRPr lang="ko-KR" altLang="en-US"/>
            </a:pPr>
            <a:r>
              <a:rPr lang="ko-KR" altLang="en-US" sz="2800"/>
              <a:t>   호흡만 관찰한다</a:t>
            </a:r>
            <a:endParaRPr lang="ko-KR" altLang="en-US" sz="2800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algn="l">
              <a:defRPr lang="ko-KR" altLang="en-US"/>
            </a:pPr>
            <a:r>
              <a:rPr lang="ko-KR" altLang="en-US" sz="5500"/>
              <a:t> 호흡명상 네가지 방법</a:t>
            </a:r>
            <a:endParaRPr lang="ko-KR" altLang="en-US" sz="5500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>
          <a:xfrm>
            <a:off x="457200" y="1228725"/>
            <a:ext cx="8229599" cy="4768865"/>
          </a:xfrm>
        </p:spPr>
        <p:txBody>
          <a:bodyPr/>
          <a:lstStyle/>
          <a:p>
            <a:pPr>
              <a:defRPr/>
            </a:pPr>
            <a:endParaRPr lang="ko-KR" altLang="en-US"/>
          </a:p>
          <a:p>
            <a:pPr>
              <a:defRPr/>
            </a:pPr>
            <a:r>
              <a:rPr lang="ko-KR" altLang="en-US" sz="3500"/>
              <a:t>행</a:t>
            </a:r>
            <a:r>
              <a:rPr lang="en-US" altLang="ko-KR" sz="3500"/>
              <a:t>(</a:t>
            </a:r>
            <a:r>
              <a:rPr lang="ko-KR" altLang="en-US" sz="3500"/>
              <a:t>行</a:t>
            </a:r>
            <a:r>
              <a:rPr lang="en-US" altLang="ko-KR" sz="3500"/>
              <a:t>)</a:t>
            </a:r>
            <a:r>
              <a:rPr lang="ko-KR" altLang="en-US" sz="3500"/>
              <a:t> </a:t>
            </a:r>
            <a:r>
              <a:rPr lang="en-US" altLang="ko-KR" sz="3500"/>
              <a:t>:</a:t>
            </a:r>
            <a:r>
              <a:rPr lang="ko-KR" altLang="en-US" sz="3500"/>
              <a:t> 걸으면서 호흡명상하기</a:t>
            </a:r>
            <a:endParaRPr lang="ko-KR" altLang="en-US" sz="3500"/>
          </a:p>
          <a:p>
            <a:pPr>
              <a:defRPr/>
            </a:pPr>
            <a:endParaRPr lang="ko-KR" altLang="en-US" sz="3500"/>
          </a:p>
          <a:p>
            <a:pPr>
              <a:defRPr/>
            </a:pPr>
            <a:r>
              <a:rPr lang="ko-KR" altLang="en-US" sz="3500"/>
              <a:t>주</a:t>
            </a:r>
            <a:r>
              <a:rPr lang="en-US" altLang="ko-KR" sz="3500"/>
              <a:t>(</a:t>
            </a:r>
            <a:r>
              <a:rPr lang="ko-KR" altLang="en-US" sz="3500"/>
              <a:t>住</a:t>
            </a:r>
            <a:r>
              <a:rPr lang="en-US" altLang="ko-KR" sz="3500"/>
              <a:t>)</a:t>
            </a:r>
            <a:r>
              <a:rPr lang="ko-KR" altLang="en-US" sz="3500"/>
              <a:t> </a:t>
            </a:r>
            <a:r>
              <a:rPr lang="en-US" altLang="ko-KR" sz="3500"/>
              <a:t>:</a:t>
            </a:r>
            <a:r>
              <a:rPr lang="ko-KR" altLang="en-US" sz="3500"/>
              <a:t> 서서 호흡명상하기</a:t>
            </a:r>
            <a:endParaRPr lang="ko-KR" altLang="en-US" sz="3500"/>
          </a:p>
          <a:p>
            <a:pPr>
              <a:defRPr/>
            </a:pPr>
            <a:endParaRPr lang="ko-KR" altLang="en-US" sz="3500"/>
          </a:p>
          <a:p>
            <a:pPr>
              <a:defRPr/>
            </a:pPr>
            <a:r>
              <a:rPr lang="ko-KR" altLang="en-US" sz="3500"/>
              <a:t>좌</a:t>
            </a:r>
            <a:r>
              <a:rPr lang="en-US" altLang="ko-KR" sz="3500"/>
              <a:t>(</a:t>
            </a:r>
            <a:r>
              <a:rPr lang="ko-KR" altLang="en-US" sz="3500"/>
              <a:t>坐</a:t>
            </a:r>
            <a:r>
              <a:rPr lang="en-US" altLang="ko-KR" sz="3500"/>
              <a:t>)</a:t>
            </a:r>
            <a:r>
              <a:rPr lang="ko-KR" altLang="en-US" sz="3500"/>
              <a:t> </a:t>
            </a:r>
            <a:r>
              <a:rPr lang="en-US" altLang="ko-KR" sz="3500"/>
              <a:t>:</a:t>
            </a:r>
            <a:r>
              <a:rPr lang="ko-KR" altLang="en-US" sz="3500"/>
              <a:t> 앉아서 호흡명상하기</a:t>
            </a:r>
            <a:endParaRPr lang="ko-KR" altLang="en-US" sz="3500"/>
          </a:p>
          <a:p>
            <a:pPr>
              <a:defRPr/>
            </a:pPr>
            <a:endParaRPr lang="ko-KR" altLang="en-US" sz="3500"/>
          </a:p>
          <a:p>
            <a:pPr>
              <a:defRPr/>
            </a:pPr>
            <a:r>
              <a:rPr lang="ko-KR" altLang="en-US" sz="3500"/>
              <a:t>와</a:t>
            </a:r>
            <a:r>
              <a:rPr lang="en-US" altLang="ko-KR" sz="3500"/>
              <a:t>(</a:t>
            </a:r>
            <a:r>
              <a:rPr lang="ko-KR" altLang="en-US" sz="3500"/>
              <a:t>臥</a:t>
            </a:r>
            <a:r>
              <a:rPr lang="en-US" altLang="ko-KR" sz="3500"/>
              <a:t>)</a:t>
            </a:r>
            <a:r>
              <a:rPr lang="ko-KR" altLang="en-US" sz="3500"/>
              <a:t> </a:t>
            </a:r>
            <a:r>
              <a:rPr lang="en-US" altLang="ko-KR" sz="3500"/>
              <a:t>:</a:t>
            </a:r>
            <a:r>
              <a:rPr lang="ko-KR" altLang="en-US" sz="3500"/>
              <a:t> 누워서 호흡명상하기</a:t>
            </a:r>
            <a:endParaRPr lang="ko-KR" altLang="en-US" sz="3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</a:t>
            </a:r>
            <a:r>
              <a:rPr lang="ko-KR" altLang="en-US" sz="6000"/>
              <a:t>     걷 기 명 상</a:t>
            </a:r>
            <a:endParaRPr lang="ko-KR" altLang="en-US" sz="6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107442" y="904617"/>
            <a:ext cx="8929116" cy="50487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700"/>
              <a:t>평소 걸을 때마다 호흡을 알아차리면서 명상할 수 있다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몸의 긴장을 풀고 바르게 선다 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눈은 자연스럽게 뜨고 정면을 바라본다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두손은 포개어 아랫배에 두거나</a:t>
            </a:r>
            <a:r>
              <a:rPr lang="en-US" altLang="ko-KR" sz="2700"/>
              <a:t>,</a:t>
            </a:r>
            <a:r>
              <a:rPr lang="ko-KR" altLang="en-US" sz="2700"/>
              <a:t> 뒷짐 지거나</a:t>
            </a:r>
            <a:r>
              <a:rPr lang="en-US" altLang="ko-KR" sz="2700"/>
              <a:t>,</a:t>
            </a:r>
            <a:r>
              <a:rPr lang="ko-KR" altLang="en-US" sz="2700"/>
              <a:t> 양 옆으로 자연스럽게 내려 놓는다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들숨 알아차리면서 발을 천천히 들어 올린다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날숨 알아차리면서 발꿈치, 발바닥, 발가락 순서로 바닥에 놓는다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보폭은 넓게 하지 말고</a:t>
            </a:r>
            <a:r>
              <a:rPr lang="ko-KR" altLang="en-US" sz="2700">
                <a:solidFill>
                  <a:srgbClr val="ff0000"/>
                </a:solidFill>
              </a:rPr>
              <a:t> </a:t>
            </a:r>
            <a:r>
              <a:rPr lang="ko-KR" altLang="en-US" sz="2700" u="sng">
                <a:solidFill>
                  <a:srgbClr val="ff0000"/>
                </a:solidFill>
              </a:rPr>
              <a:t>호흡과 걸음이 일치하게 한다</a:t>
            </a:r>
            <a:endParaRPr lang="ko-KR" altLang="en-US" sz="2700" u="sng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323469" y="304800"/>
            <a:ext cx="8363329" cy="9239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000"/>
              <a:t>행선(걷기명상)의 유익한 점</a:t>
            </a:r>
            <a:endParaRPr lang="ko-KR" altLang="en-US" sz="5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323468" y="1044567"/>
            <a:ext cx="8569071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 sz="3300"/>
              <a:t>   "행선은 5가지 면에서 유용하다</a:t>
            </a:r>
            <a:endParaRPr lang="ko-KR" altLang="en-US" sz="3300"/>
          </a:p>
          <a:p>
            <a:pPr>
              <a:buNone/>
              <a:defRPr lang="ko-KR" altLang="en-US"/>
            </a:pPr>
            <a:r>
              <a:rPr lang="ko-KR" altLang="en-US" sz="3300"/>
              <a:t>    도보로 여행하는 것을 잘 견딜 수 있고,</a:t>
            </a:r>
            <a:endParaRPr lang="ko-KR" altLang="en-US" sz="3300"/>
          </a:p>
          <a:p>
            <a:pPr>
              <a:buNone/>
              <a:defRPr lang="ko-KR" altLang="en-US"/>
            </a:pPr>
            <a:r>
              <a:rPr lang="ko-KR" altLang="en-US" sz="3300"/>
              <a:t>    힘든 일을 잘 참아낼 수 있다.</a:t>
            </a:r>
            <a:endParaRPr lang="ko-KR" altLang="en-US" sz="3300"/>
          </a:p>
          <a:p>
            <a:pPr>
              <a:buNone/>
              <a:defRPr lang="ko-KR" altLang="en-US"/>
            </a:pPr>
            <a:r>
              <a:rPr lang="ko-KR" altLang="en-US" sz="3300"/>
              <a:t>    무엇을 먹고 마시든지 소화가 잘 되며,</a:t>
            </a:r>
            <a:endParaRPr lang="ko-KR" altLang="en-US" sz="3300"/>
          </a:p>
          <a:p>
            <a:pPr>
              <a:buNone/>
              <a:defRPr lang="ko-KR" altLang="en-US"/>
            </a:pPr>
            <a:r>
              <a:rPr lang="ko-KR" altLang="en-US" sz="3300"/>
              <a:t>    병에 걸리지 않고 건강하다.</a:t>
            </a:r>
            <a:endParaRPr lang="ko-KR" altLang="en-US" sz="3300"/>
          </a:p>
          <a:p>
            <a:pPr>
              <a:buNone/>
              <a:defRPr lang="ko-KR" altLang="en-US"/>
            </a:pPr>
            <a:r>
              <a:rPr lang="ko-KR" altLang="en-US" sz="3300"/>
              <a:t>    행선을 통해서 얻은 삼매는 오래 지속된다."</a:t>
            </a:r>
            <a:endParaRPr lang="ko-KR" altLang="en-US" sz="3300"/>
          </a:p>
          <a:p>
            <a:pPr>
              <a:buNone/>
              <a:defRPr/>
            </a:pPr>
            <a:r>
              <a:rPr lang="ko-KR" altLang="en-US"/>
              <a:t>                                    </a:t>
            </a:r>
            <a:r>
              <a:rPr lang="ko-KR" altLang="en-US" sz="3000" b="1">
                <a:solidFill>
                  <a:srgbClr val="ff0000"/>
                </a:solidFill>
              </a:rPr>
              <a:t> </a:t>
            </a:r>
            <a:r>
              <a:rPr lang="ko-KR" altLang="en-US" sz="3300" b="1">
                <a:solidFill>
                  <a:srgbClr val="ff0000"/>
                </a:solidFill>
              </a:rPr>
              <a:t>- 붓 다 -</a:t>
            </a:r>
            <a:endParaRPr lang="ko-KR" altLang="en-US" sz="3300" b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</a:t>
            </a:r>
            <a:r>
              <a:rPr lang="ko-KR" altLang="en-US" sz="5500"/>
              <a:t>서서 호흡명상하기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6203" y="966787"/>
            <a:ext cx="8691592" cy="5270564"/>
          </a:xfrm>
        </p:spPr>
        <p:txBody>
          <a:bodyPr/>
          <a:lstStyle/>
          <a:p>
            <a:pPr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r>
              <a:rPr lang="ko-KR" altLang="en-US" sz="2800"/>
              <a:t>다리 어깨넓이로 서고 양 엄지 발가락 11자 되게 한다</a:t>
            </a:r>
            <a:endParaRPr lang="ko-KR" altLang="en-US" sz="2800"/>
          </a:p>
          <a:p>
            <a:pPr>
              <a:defRPr lang="ko-KR" altLang="en-US"/>
            </a:pPr>
            <a:r>
              <a:rPr lang="ko-KR" altLang="en-US" sz="2800"/>
              <a:t>발바닥에 힘주고</a:t>
            </a:r>
            <a:r>
              <a:rPr lang="ko-KR" altLang="en-US" sz="2800">
                <a:solidFill>
                  <a:srgbClr val="404040"/>
                </a:solidFill>
              </a:rPr>
              <a:t> 서서</a:t>
            </a:r>
            <a:r>
              <a:rPr lang="ko-KR" altLang="en-US" sz="2800">
                <a:solidFill>
                  <a:srgbClr val="ff0000"/>
                </a:solidFill>
              </a:rPr>
              <a:t> 몸의 무게가 한쪽으로 치우치지 않도록 유의한다</a:t>
            </a:r>
            <a:endParaRPr lang="ko-KR" altLang="en-US" sz="2800">
              <a:solidFill>
                <a:srgbClr val="ff0000"/>
              </a:solidFill>
            </a:endParaRPr>
          </a:p>
          <a:p>
            <a:pPr>
              <a:defRPr lang="ko-KR" altLang="en-US"/>
            </a:pPr>
            <a:r>
              <a:rPr lang="ko-KR" altLang="en-US" sz="2800"/>
              <a:t>등은 바르게 세워서 유연하고 편안하게 한다</a:t>
            </a:r>
            <a:endParaRPr lang="ko-KR" altLang="en-US" sz="2800"/>
          </a:p>
          <a:p>
            <a:pPr>
              <a:defRPr lang="ko-KR" altLang="en-US"/>
            </a:pPr>
            <a:r>
              <a:rPr lang="ko-KR" altLang="en-US" sz="2800"/>
              <a:t>눈은 부드럽게 뜨고 자연스럽게 앞을 바라본다</a:t>
            </a:r>
            <a:endParaRPr lang="ko-KR" altLang="en-US" sz="2800"/>
          </a:p>
          <a:p>
            <a:pPr>
              <a:defRPr lang="ko-KR" altLang="en-US"/>
            </a:pPr>
            <a:r>
              <a:rPr lang="ko-KR" altLang="en-US" sz="2800"/>
              <a:t>손은 편안하고 느슨하게 아래로 내려놓는다</a:t>
            </a:r>
            <a:endParaRPr lang="ko-KR" altLang="en-US" sz="2800"/>
          </a:p>
          <a:p>
            <a:pPr>
              <a:defRPr lang="ko-KR" altLang="en-US"/>
            </a:pPr>
            <a:r>
              <a:rPr lang="ko-KR" altLang="en-US" sz="2800"/>
              <a:t>자연스럽게 들이쉬고 내쉬는 호흡을 알아차린다</a:t>
            </a:r>
            <a:endParaRPr lang="ko-KR" altLang="en-US" sz="2800"/>
          </a:p>
          <a:p>
            <a:pPr marL="0" indent="0">
              <a:buNone/>
              <a:defRPr lang="ko-KR" altLang="en-US"/>
            </a:pPr>
            <a:r>
              <a:rPr lang="en-US" altLang="ko-KR" sz="2500"/>
              <a:t>(</a:t>
            </a:r>
            <a:r>
              <a:rPr lang="ko-KR" altLang="en-US" sz="2500"/>
              <a:t>실내에서 명상할 때</a:t>
            </a:r>
            <a:r>
              <a:rPr lang="en-US" altLang="ko-KR" sz="2500"/>
              <a:t>,</a:t>
            </a:r>
            <a:r>
              <a:rPr lang="ko-KR" altLang="en-US" sz="2500"/>
              <a:t> 양 손을 아랫배 위치에 놓고 들숨, 날숨 따라 농구공 크기 만큼 벌렸다 오무리기를 호흡과 같게 한다</a:t>
            </a:r>
            <a:r>
              <a:rPr lang="en-US" altLang="ko-KR" sz="2500"/>
              <a:t>)</a:t>
            </a:r>
            <a:endParaRPr lang="en-US" altLang="ko-KR" sz="2500"/>
          </a:p>
          <a:p>
            <a:pPr marL="0" indent="0">
              <a:buNone/>
              <a:defRPr lang="ko-KR" altLang="en-US"/>
            </a:pPr>
            <a:endParaRPr lang="en-US" altLang="ko-KR" sz="2800"/>
          </a:p>
          <a:p>
            <a:pPr marL="0" indent="0">
              <a:buNone/>
              <a:defRPr lang="ko-KR" altLang="en-US"/>
            </a:pPr>
            <a:r>
              <a:rPr lang="ko-KR" altLang="en-US" sz="2800"/>
              <a:t>   </a:t>
            </a:r>
            <a:endParaRPr lang="ko-KR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</a:t>
            </a:r>
            <a:r>
              <a:rPr lang="ko-KR" altLang="en-US" sz="5500"/>
              <a:t> 앉아서 호흡명상하기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59" y="1357298"/>
            <a:ext cx="8641080" cy="4768865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800"/>
              <a:t>1. 방석 위에서 금강좌(결가부좌) 또는 반금강좌(반결가부좌)자세로 앉는다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2. 눈은 반쯤 뜬 상태로 시선은 코끝을 바라본다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3. 등과 척추는 바르게 한 상태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4. 몸을 전후좌우로 흔들어 앉은 자세의 중심을 잡는다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5. 어깨는 한쪽으로 기울지 않고 수평이 되도록 한다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6. 머리는 약간 앞으로 숙이고 코와 배꼽이 일직선이 되게 한다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7. 입은 자연스럽게 다물고 혀는 윗니 바로 뒤에 둔다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8. 호흡은 부드럽고 자연스럽게 들이쉬고 내쉰다</a:t>
            </a:r>
            <a:endParaRPr lang="ko-KR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</a:t>
            </a:r>
            <a:r>
              <a:rPr lang="ko-KR" altLang="en-US" sz="5500"/>
              <a:t>손을 두는 방법 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60" y="1501316"/>
            <a:ext cx="8641080" cy="5168089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700"/>
              <a:t>1. 엄지손가락을 반원으로 둥굴게 구부려 엄지손가락끼리 부드럽게 닿게한다 (치유력과 집중력 향상 시킨다)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500"/>
              <a:t>    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2. 손을 무릎위에서 오른손바닥은 아래로 왼손바닥은 공중을 향해서 올려 놓는 자세를 한다. 오른손 위로 왼손 아래로 향해도 된다 (에너지를 한곳으로 집중하게 한다)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500"/>
              <a:t>    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3. 엄지와 검지를 닿게하고 무릎위에 양손을 아래로 향하게 놓는다 </a:t>
            </a:r>
            <a:r>
              <a:rPr lang="en-US" altLang="ko-KR" sz="2700"/>
              <a:t>(</a:t>
            </a:r>
            <a:r>
              <a:rPr lang="ko-KR" altLang="en-US" sz="2700"/>
              <a:t>지혜와 맑은 정신을 갖는데 도움된다</a:t>
            </a:r>
            <a:r>
              <a:rPr lang="en-US" altLang="ko-KR" sz="2700"/>
              <a:t>)</a:t>
            </a:r>
            <a:endParaRPr lang="en-US" altLang="ko-KR" sz="2500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꽃잎">
  <a:themeElements>
    <a:clrScheme name="꽃잎">
      <a:dk1>
        <a:srgbClr val="85d7ff"/>
      </a:dk1>
      <a:lt1>
        <a:srgbClr val="ffffff"/>
      </a:lt1>
      <a:dk2>
        <a:srgbClr val="b0e9f2"/>
      </a:dk2>
      <a:lt2>
        <a:srgbClr val="f6ffcd"/>
      </a:lt2>
      <a:accent1>
        <a:srgbClr val="4ccb00"/>
      </a:accent1>
      <a:accent2>
        <a:srgbClr val="b8de01"/>
      </a:accent2>
      <a:accent3>
        <a:srgbClr val="4bcce2"/>
      </a:accent3>
      <a:accent4>
        <a:srgbClr val="136573"/>
      </a:accent4>
      <a:accent5>
        <a:srgbClr val="ff9900"/>
      </a:accent5>
      <a:accent6>
        <a:srgbClr val="5f5f5f"/>
      </a:accent6>
      <a:hlink>
        <a:srgbClr val="28d3ea"/>
      </a:hlink>
      <a:folHlink>
        <a:srgbClr val="0033cc"/>
      </a:folHlink>
    </a:clrScheme>
    <a:fontScheme name="꽃잎">
      <a:majorFont>
        <a:latin typeface="Verdana"/>
        <a:ea typeface=""/>
        <a:cs typeface=""/>
        <a:font script="Jpan" typeface="MS PGothic"/>
        <a:font script="Hang" typeface="HY울릉도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꽃잎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30000"/>
                <a:shade val="90000"/>
                <a:satMod val="100000"/>
              </a:schemeClr>
            </a:gs>
            <a:gs pos="60000">
              <a:schemeClr val="phClr">
                <a:tint val="60000"/>
                <a:shade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30000"/>
              </a:schemeClr>
            </a:gs>
            <a:gs pos="45000">
              <a:schemeClr val="phClr">
                <a:tint val="90000"/>
                <a:shade val="10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409</ep:Words>
  <ep:PresentationFormat>화면 슬라이드 쇼(4:3)</ep:PresentationFormat>
  <ep:Paragraphs>70</ep:Paragraphs>
  <ep:Slides>12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ep:HeadingPairs>
  <ep:TitlesOfParts>
    <vt:vector size="13" baseType="lpstr">
      <vt:lpstr>꽃잎</vt:lpstr>
      <vt:lpstr>호흡명상의 활용</vt:lpstr>
      <vt:lpstr>어느곳에서 호흡관찰 할건가?</vt:lpstr>
      <vt:lpstr>수 식 관</vt:lpstr>
      <vt:lpstr>호흡명상 네가지 방법</vt:lpstr>
      <vt:lpstr>걷 기 명 상</vt:lpstr>
      <vt:lpstr>행선(걷기명상)의 유익한 점</vt:lpstr>
      <vt:lpstr>서서 호흡명상하기</vt:lpstr>
      <vt:lpstr>앉아서 호흡명상하기</vt:lpstr>
      <vt:lpstr>손을 두는 방법</vt:lpstr>
      <vt:lpstr>누워서 호흡명상하기</vt:lpstr>
      <vt:lpstr>누워서 호흡명상(복식호흡)하기</vt:lpstr>
      <vt:lpstr>자연스럽고 편안한  들숨,날숨 알아차립니다.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2015-09-22T00:38:01.441</dcterms:created>
  <dc:creator>Administrator</dc:creator>
  <cp:lastModifiedBy>SAMSUNG</cp:lastModifiedBy>
  <dcterms:modified xsi:type="dcterms:W3CDTF">2022-03-03T01:16:04.024</dcterms:modified>
  <cp:revision>81</cp:revision>
  <dc:title>호흡명상의 이해와 활용</dc:title>
  <cp:version/>
</cp:coreProperties>
</file>