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2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presProps" Target="presProps.xml"  /><Relationship Id="rId17" Type="http://schemas.openxmlformats.org/officeDocument/2006/relationships/viewProps" Target="viewProps.xml"  /><Relationship Id="rId18" Type="http://schemas.openxmlformats.org/officeDocument/2006/relationships/theme" Target="theme/theme1.xml"  /><Relationship Id="rId19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323468" y="2770124"/>
            <a:ext cx="8497062" cy="1317751"/>
          </a:xfrm>
        </p:spPr>
        <p:txBody>
          <a:bodyPr/>
          <a:lstStyle/>
          <a:p>
            <a:pPr>
              <a:defRPr lang="ko-KR" altLang="en-US"/>
            </a:pPr>
            <a:br>
              <a:rPr lang="ko-KR" altLang="en-US" sz="6500"/>
            </a:br>
            <a:r>
              <a:rPr lang="ko-KR" altLang="en-US" sz="6500"/>
              <a:t>호흡명상의 이해</a:t>
            </a:r>
            <a:br>
              <a:rPr lang="ko-KR" altLang="en-US" sz="6500"/>
            </a:br>
            <a:r>
              <a:rPr lang="ko-KR" altLang="en-US" sz="6500"/>
              <a:t> </a:t>
            </a:r>
            <a:r>
              <a:rPr lang="ko-KR" altLang="en-US"/>
              <a:t> 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>
                <a:ea typeface="바탕"/>
              </a:rPr>
              <a:t>    </a:t>
            </a:r>
            <a:r>
              <a:rPr lang="ko-KR" altLang="ko-KR" sz="5500">
                <a:latin typeface="HY울릉도B"/>
              </a:rPr>
              <a:t>호흡</a:t>
            </a:r>
            <a:r>
              <a:rPr lang="ko-KR" altLang="en-US" sz="5500">
                <a:latin typeface="HY울릉도B"/>
              </a:rPr>
              <a:t>관법경</a:t>
            </a:r>
            <a:r>
              <a:rPr lang="ko-KR" altLang="ko-KR" sz="5500">
                <a:latin typeface="HY울릉도B"/>
              </a:rPr>
              <a:t> 16단계</a:t>
            </a:r>
            <a:endParaRPr lang="ko-KR" altLang="ko-KR" sz="5500"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600" y="1247775"/>
            <a:ext cx="8691592" cy="492442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500">
                <a:ea typeface="바탕"/>
              </a:rPr>
              <a:t>   </a:t>
            </a:r>
            <a:r>
              <a:rPr lang="ko-KR" altLang="en-US" sz="3500" b="1">
                <a:ea typeface="바탕"/>
              </a:rPr>
              <a:t>신</a:t>
            </a:r>
            <a:r>
              <a:rPr lang="en-US" altLang="ko-KR" sz="3500">
                <a:ea typeface="바탕"/>
              </a:rPr>
              <a:t>(</a:t>
            </a:r>
            <a:r>
              <a:rPr lang="ko-KR" altLang="ko-KR" sz="3500">
                <a:latin typeface="함초롬돋움"/>
              </a:rPr>
              <a:t>身</a:t>
            </a:r>
            <a:r>
              <a:rPr lang="en-US" altLang="ko-KR" sz="3500">
                <a:latin typeface="함초롬돋움"/>
              </a:rPr>
              <a:t>)</a:t>
            </a:r>
            <a:r>
              <a:rPr lang="ko-KR" altLang="ko-KR" sz="3500">
                <a:latin typeface="함초롬돋움"/>
              </a:rPr>
              <a:t>념처에서 호흡명상</a:t>
            </a:r>
            <a:r>
              <a:rPr lang="ko-KR" altLang="ko-KR" sz="2800">
                <a:latin typeface="함초롬돋움"/>
              </a:rPr>
              <a:t> </a:t>
            </a:r>
            <a:endParaRPr lang="ko-KR" altLang="ko-KR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2800">
                <a:latin typeface="함초롬돋움"/>
              </a:rPr>
              <a:t>    </a:t>
            </a:r>
            <a:r>
              <a:rPr lang="ko-KR" altLang="en-US" sz="2800">
                <a:latin typeface="함초롬돋움"/>
              </a:rPr>
              <a:t>          </a:t>
            </a:r>
            <a:r>
              <a:rPr lang="ko-KR" altLang="ko-KR" sz="3000">
                <a:latin typeface="함초롬돋움"/>
              </a:rPr>
              <a:t>1. 긴 들숨과 날숨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</a:t>
            </a:r>
            <a:r>
              <a:rPr lang="ko-KR" altLang="en-US" sz="3000">
                <a:latin typeface="함초롬돋움"/>
              </a:rPr>
              <a:t>          </a:t>
            </a:r>
            <a:r>
              <a:rPr lang="ko-KR" altLang="ko-KR" sz="3000">
                <a:latin typeface="함초롬돋움"/>
              </a:rPr>
              <a:t>2. 짧은 들숨과 날숨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</a:t>
            </a:r>
            <a:r>
              <a:rPr lang="ko-KR" altLang="en-US" sz="3000">
                <a:latin typeface="함초롬돋움"/>
              </a:rPr>
              <a:t>          </a:t>
            </a:r>
            <a:r>
              <a:rPr lang="ko-KR" altLang="ko-KR" sz="3000">
                <a:latin typeface="함초롬돋움"/>
              </a:rPr>
              <a:t>3. 몸 전체를 경험하면서 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</a:t>
            </a:r>
            <a:r>
              <a:rPr lang="ko-KR" altLang="en-US" sz="3000">
                <a:latin typeface="함초롬돋움"/>
              </a:rPr>
              <a:t>         </a:t>
            </a:r>
            <a:r>
              <a:rPr lang="ko-KR" altLang="ko-KR" sz="3000">
                <a:latin typeface="함초롬돋움"/>
              </a:rPr>
              <a:t>4. 몸의 조건을 가라앉히면서 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★첫 단계인 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몸과 호흡을 고요하고, 자연스럽게 할 수 </a:t>
            </a:r>
            <a:endParaRPr lang="ko-KR" altLang="en-US" sz="2800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                  있을 때 까지 반복 수련한다</a:t>
            </a:r>
            <a:r>
              <a:rPr lang="ko-KR" altLang="en-US" sz="2800">
                <a:latin typeface="함초롬돋움"/>
              </a:rPr>
              <a:t> 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★무엇을 관찰하든 </a:t>
            </a:r>
            <a:r>
              <a:rPr lang="ko-KR" altLang="en-US" sz="2800" u="sng">
                <a:latin typeface="함초롬돋움"/>
              </a:rPr>
              <a:t>호흡에 집중하는 자신을 본다</a:t>
            </a:r>
            <a:r>
              <a:rPr lang="ko-KR" altLang="en-US" sz="2800">
                <a:latin typeface="함초롬돋움"/>
              </a:rPr>
              <a:t>면,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   감정이나 생각의 </a:t>
            </a:r>
            <a:r>
              <a:rPr lang="ko-KR" altLang="en-US" sz="2800" u="sng">
                <a:latin typeface="함초롬돋움"/>
              </a:rPr>
              <a:t>불편한 흐름을 바꿀 수 있게 된다</a:t>
            </a:r>
            <a:endParaRPr lang="ko-KR" altLang="en-US" sz="2800" u="sng">
              <a:latin typeface="함초롬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323470" y="304800"/>
            <a:ext cx="8363327" cy="92392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5500">
                <a:latin typeface="HY울릉도B"/>
              </a:rPr>
              <a:t>수</a:t>
            </a:r>
            <a:r>
              <a:rPr lang="en-US" altLang="ko-KR" sz="5500">
                <a:latin typeface="HY울릉도B"/>
              </a:rPr>
              <a:t>(</a:t>
            </a:r>
            <a:r>
              <a:rPr lang="ko-KR" altLang="ko-KR" sz="5500">
                <a:latin typeface="HY울릉도B"/>
              </a:rPr>
              <a:t>受</a:t>
            </a:r>
            <a:r>
              <a:rPr lang="en-US" altLang="ko-KR" sz="5500">
                <a:latin typeface="HY울릉도B"/>
              </a:rPr>
              <a:t>)</a:t>
            </a:r>
            <a:r>
              <a:rPr lang="ko-KR" altLang="ko-KR" sz="5500">
                <a:latin typeface="HY울릉도B"/>
              </a:rPr>
              <a:t>념처에서 호흡명상</a:t>
            </a:r>
            <a:endParaRPr lang="ko-KR" altLang="ko-KR" sz="5500"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79450" y="1357298"/>
            <a:ext cx="8713090" cy="4880053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800">
                <a:latin typeface="바탕"/>
                <a:ea typeface="바탕"/>
              </a:rPr>
              <a:t>  </a:t>
            </a:r>
            <a:r>
              <a:rPr lang="ko-KR" altLang="ko-KR" sz="2800">
                <a:latin typeface="바탕"/>
                <a:ea typeface="바탕"/>
              </a:rPr>
              <a:t> </a:t>
            </a:r>
            <a:r>
              <a:rPr lang="ko-KR" altLang="ko-KR" sz="2800">
                <a:latin typeface="함초롬돋움"/>
              </a:rPr>
              <a:t> </a:t>
            </a:r>
            <a:r>
              <a:rPr lang="ko-KR" altLang="ko-KR" sz="3000">
                <a:latin typeface="함초롬돋움"/>
              </a:rPr>
              <a:t>5. 기쁨을 느끼면서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6. 행복감을 느끼면서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7. 마음의 조건을 경험하면서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8. 마음의 조건을 가라앉히면서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★ 수(受)념처에선 수행 결과로 기쁨이 일어나며 행복한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     마음이 뒤따르게 된다 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★ 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숨을 들이쉬고 내쉴때 마다 고요하고 평화롭게</a:t>
            </a:r>
            <a:r>
              <a:rPr lang="ko-KR" altLang="en-US" sz="2800">
                <a:solidFill>
                  <a:schemeClr val="tx1"/>
                </a:solidFill>
                <a:latin typeface="함초롬돋움"/>
              </a:rPr>
              <a:t> 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되면,</a:t>
            </a:r>
            <a:endParaRPr lang="ko-KR" altLang="en-US" sz="2800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rgbClr val="404040"/>
                </a:solidFill>
                <a:latin typeface="함초롬돋움"/>
              </a:rPr>
              <a:t>    감정은 더 이상 </a:t>
            </a:r>
            <a:r>
              <a:rPr lang="ko-KR" altLang="en-US" sz="2800" u="sng">
                <a:solidFill>
                  <a:srgbClr val="404040"/>
                </a:solidFill>
                <a:latin typeface="함초롬돋움"/>
              </a:rPr>
              <a:t>마음에 조건이 될수 없음을 깨닫게 된</a:t>
            </a:r>
            <a:endParaRPr lang="ko-KR" altLang="en-US" sz="2800" u="sng">
              <a:solidFill>
                <a:srgbClr val="40404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rgbClr val="404040"/>
                </a:solidFill>
                <a:latin typeface="함초롬돋움"/>
              </a:rPr>
              <a:t>    </a:t>
            </a:r>
            <a:r>
              <a:rPr lang="ko-KR" altLang="en-US" sz="2800" u="sng">
                <a:solidFill>
                  <a:srgbClr val="404040"/>
                </a:solidFill>
                <a:latin typeface="함초롬돋움"/>
              </a:rPr>
              <a:t>다</a:t>
            </a:r>
            <a:endParaRPr lang="ko-KR" altLang="en-US" sz="2800" u="sng">
              <a:solidFill>
                <a:srgbClr val="404040"/>
              </a:solidFill>
              <a:latin typeface="함초롬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6204" y="260604"/>
            <a:ext cx="8460595" cy="92392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5500">
                <a:latin typeface="HY울릉도B"/>
              </a:rPr>
              <a:t>심</a:t>
            </a:r>
            <a:r>
              <a:rPr lang="en-US" altLang="ko-KR" sz="5500">
                <a:latin typeface="HY울릉도B"/>
              </a:rPr>
              <a:t>(</a:t>
            </a:r>
            <a:r>
              <a:rPr lang="ko-KR" altLang="ko-KR" sz="5500">
                <a:latin typeface="HY울릉도B"/>
              </a:rPr>
              <a:t>心</a:t>
            </a:r>
            <a:r>
              <a:rPr lang="en-US" altLang="ko-KR" sz="5500">
                <a:latin typeface="HY울릉도B"/>
              </a:rPr>
              <a:t>)</a:t>
            </a:r>
            <a:r>
              <a:rPr lang="ko-KR" altLang="ko-KR" sz="5500">
                <a:latin typeface="HY울릉도B"/>
              </a:rPr>
              <a:t>념처에서 호흡명상</a:t>
            </a:r>
            <a:endParaRPr lang="ko-KR" altLang="ko-KR" sz="5500"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4" y="1184529"/>
            <a:ext cx="8738345" cy="5162550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800">
                <a:ea typeface="바탕"/>
              </a:rPr>
              <a:t> </a:t>
            </a:r>
            <a:r>
              <a:rPr lang="ko-KR" altLang="en-US" sz="2800">
                <a:latin typeface="바탕"/>
                <a:ea typeface="바탕"/>
              </a:rPr>
              <a:t>  </a:t>
            </a:r>
            <a:r>
              <a:rPr lang="ko-KR" altLang="en-US" sz="2800">
                <a:latin typeface="함초롬돋움"/>
              </a:rPr>
              <a:t> </a:t>
            </a:r>
            <a:r>
              <a:rPr lang="ko-KR" altLang="en-US" sz="3000">
                <a:latin typeface="함초롬돋움"/>
              </a:rPr>
              <a:t> </a:t>
            </a:r>
            <a:r>
              <a:rPr lang="ko-KR" altLang="ko-KR" sz="3000">
                <a:latin typeface="함초롬돋움"/>
              </a:rPr>
              <a:t>9.</a:t>
            </a:r>
            <a:r>
              <a:rPr lang="ko-KR" altLang="en-US" sz="3000">
                <a:latin typeface="함초롬돋움"/>
              </a:rPr>
              <a:t>  </a:t>
            </a:r>
            <a:r>
              <a:rPr lang="ko-KR" altLang="ko-KR" sz="3000">
                <a:latin typeface="함초롬돋움"/>
              </a:rPr>
              <a:t>마음을 자각하면서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10. 마음을 기쁘게 하면서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11. 마음의 대상에 집중하면서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12. 마음을 내려놓으면서 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★ 숨을 들이쉬고 내쉴때마다 마음의 특성(탐욕, 성냄,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    미혹)을 알아차리며 마음을 기쁘게 할수있다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rgbClr val="404040"/>
                </a:solidFill>
                <a:latin typeface="함초롬돋움"/>
              </a:rPr>
              <a:t>★ 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삼매에 든 집중된 마음</a:t>
            </a:r>
            <a:r>
              <a:rPr lang="ko-KR" altLang="en-US" sz="2800">
                <a:solidFill>
                  <a:srgbClr val="404040"/>
                </a:solidFill>
                <a:latin typeface="함초롬돋움"/>
              </a:rPr>
              <a:t>은 어떤 문제든 적절히 대처할</a:t>
            </a:r>
            <a:endParaRPr lang="ko-KR" altLang="en-US" sz="2800">
              <a:solidFill>
                <a:srgbClr val="40404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rgbClr val="404040"/>
                </a:solidFill>
                <a:latin typeface="함초롬돋움"/>
              </a:rPr>
              <a:t>    수 있게 되며, 마음이 어디에도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 </a:t>
            </a:r>
            <a:r>
              <a:rPr lang="ko-KR" altLang="en-US" sz="2800" u="sng">
                <a:solidFill>
                  <a:srgbClr val="ff0000"/>
                </a:solidFill>
                <a:latin typeface="함초롬돋움"/>
              </a:rPr>
              <a:t>집착하지 않게 되어</a:t>
            </a:r>
            <a:endParaRPr lang="ko-KR" altLang="en-US" sz="2800" u="sng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    </a:t>
            </a:r>
            <a:r>
              <a:rPr lang="ko-KR" altLang="en-US" sz="2800" u="sng">
                <a:solidFill>
                  <a:srgbClr val="ff0000"/>
                </a:solidFill>
                <a:latin typeface="함초롬돋움"/>
              </a:rPr>
              <a:t>자유롭게 된다</a:t>
            </a:r>
            <a:endParaRPr lang="ko-KR" altLang="en-US" sz="2800" u="sng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바탕"/>
                <a:ea typeface="바탕"/>
              </a:rPr>
              <a:t> </a:t>
            </a:r>
            <a:endParaRPr lang="ko-KR" altLang="en-US" sz="2800">
              <a:latin typeface="바탕"/>
              <a:ea typeface="바탕"/>
            </a:endParaRPr>
          </a:p>
          <a:p>
            <a:pPr>
              <a:buNone/>
              <a:defRPr lang="ko-KR" altLang="en-US"/>
            </a:pPr>
            <a:r>
              <a:rPr lang="ko-KR" altLang="ko-KR" sz="2800">
                <a:latin typeface="바탕"/>
                <a:ea typeface="바탕"/>
              </a:rPr>
              <a:t>    </a:t>
            </a:r>
            <a:endParaRPr lang="ko-KR" altLang="ko-KR" sz="2800">
              <a:latin typeface="바탕"/>
              <a:ea typeface="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51460" y="188595"/>
            <a:ext cx="8435338" cy="92392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5500">
                <a:latin typeface="HY울릉도B"/>
              </a:rPr>
              <a:t>법</a:t>
            </a:r>
            <a:r>
              <a:rPr lang="en-US" altLang="ko-KR" sz="5500">
                <a:latin typeface="HY울릉도B"/>
              </a:rPr>
              <a:t>(</a:t>
            </a:r>
            <a:r>
              <a:rPr lang="ko-KR" altLang="ko-KR" sz="5500">
                <a:latin typeface="HY울릉도B"/>
              </a:rPr>
              <a:t>法</a:t>
            </a:r>
            <a:r>
              <a:rPr lang="en-US" altLang="ko-KR" sz="5500">
                <a:latin typeface="HY울릉도B"/>
              </a:rPr>
              <a:t>)</a:t>
            </a:r>
            <a:r>
              <a:rPr lang="ko-KR" altLang="ko-KR" sz="5500">
                <a:latin typeface="HY울릉도B"/>
              </a:rPr>
              <a:t>념처에서 호흡</a:t>
            </a:r>
            <a:r>
              <a:rPr lang="ko-KR" altLang="en-US" sz="5500">
                <a:latin typeface="HY울릉도B"/>
              </a:rPr>
              <a:t>명상</a:t>
            </a:r>
            <a:endParaRPr lang="ko-KR" altLang="en-US" sz="5500"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60" y="1228725"/>
            <a:ext cx="8641080" cy="4880053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800">
                <a:latin typeface="바탕"/>
                <a:ea typeface="바탕"/>
              </a:rPr>
              <a:t>   </a:t>
            </a:r>
            <a:r>
              <a:rPr lang="ko-KR" altLang="en-US" sz="2800">
                <a:latin typeface="함초롬돋움"/>
              </a:rPr>
              <a:t> </a:t>
            </a:r>
            <a:r>
              <a:rPr lang="ko-KR" altLang="ko-KR" sz="3000">
                <a:latin typeface="함초롬돋움"/>
              </a:rPr>
              <a:t>13. 무상함을 관찰하면서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14. 집착을 내려놓으면서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15. 소멸을 관찰하면서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돋움"/>
              </a:rPr>
              <a:t>    16. 있는 그대로 두면서 </a:t>
            </a:r>
            <a:endParaRPr lang="ko-KR" altLang="ko-KR" sz="3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700">
                <a:latin typeface="함초롬돋움"/>
              </a:rPr>
              <a:t>★ 호흡,기쁨,행복감,마음의 조건,삼매의 작용 등이 서로</a:t>
            </a:r>
            <a:endParaRPr lang="ko-KR" altLang="en-US" sz="27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700">
                <a:latin typeface="함초롬돋움"/>
              </a:rPr>
              <a:t>    연결, 조건지어진것 알고 </a:t>
            </a:r>
            <a:r>
              <a:rPr lang="ko-KR" altLang="en-US" sz="2700" u="sng">
                <a:solidFill>
                  <a:srgbClr val="ff0000"/>
                </a:solidFill>
                <a:latin typeface="함초롬돋움"/>
              </a:rPr>
              <a:t>모든 현상의 무상(諸行無常)</a:t>
            </a:r>
            <a:endParaRPr lang="ko-KR" altLang="en-US" sz="2700" u="sng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700">
                <a:solidFill>
                  <a:srgbClr val="ff0000"/>
                </a:solidFill>
                <a:latin typeface="함초롬돋움"/>
              </a:rPr>
              <a:t>    </a:t>
            </a:r>
            <a:r>
              <a:rPr lang="ko-KR" altLang="en-US" sz="2700" u="sng">
                <a:solidFill>
                  <a:srgbClr val="ff0000"/>
                </a:solidFill>
                <a:latin typeface="함초롬돋움"/>
              </a:rPr>
              <a:t>을 관찰한다</a:t>
            </a:r>
            <a:endParaRPr lang="ko-KR" altLang="en-US" sz="2700" u="sng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700">
                <a:latin typeface="함초롬돋움"/>
              </a:rPr>
              <a:t>★ 무상을 깨달은 결과 집착한 대상, 현상들이 사라지고 </a:t>
            </a:r>
            <a:endParaRPr lang="ko-KR" altLang="en-US" sz="27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700">
                <a:latin typeface="함초롬돋움"/>
              </a:rPr>
              <a:t>   호흡 할때마다 </a:t>
            </a:r>
            <a:r>
              <a:rPr lang="ko-KR" altLang="en-US" sz="2700">
                <a:solidFill>
                  <a:srgbClr val="404040"/>
                </a:solidFill>
                <a:latin typeface="함초롬돋움"/>
              </a:rPr>
              <a:t>무집착, 열반(적멸)을 체험하게 되므로 </a:t>
            </a:r>
            <a:endParaRPr lang="ko-KR" altLang="en-US" sz="2700">
              <a:solidFill>
                <a:srgbClr val="40404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700">
                <a:solidFill>
                  <a:srgbClr val="ff0000"/>
                </a:solidFill>
                <a:latin typeface="함초롬돋움"/>
              </a:rPr>
              <a:t>   </a:t>
            </a:r>
            <a:r>
              <a:rPr lang="ko-KR" altLang="en-US" sz="2700" u="sng">
                <a:solidFill>
                  <a:srgbClr val="ff0000"/>
                </a:solidFill>
                <a:latin typeface="함초롬돋움"/>
              </a:rPr>
              <a:t>모든 것이 그 자체로 되돌아 가는 것을 관찰한다</a:t>
            </a:r>
            <a:endParaRPr lang="ko-KR" altLang="en-US" sz="2700" u="sng">
              <a:solidFill>
                <a:srgbClr val="ff0000"/>
              </a:solidFill>
              <a:latin typeface="함초롬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85800" y="2636901"/>
            <a:ext cx="7772400" cy="194424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000"/>
              <a:t>지금 여기에서 </a:t>
            </a:r>
            <a:endParaRPr lang="ko-KR" altLang="en-US" sz="6000"/>
          </a:p>
          <a:p>
            <a:pPr lvl="0">
              <a:defRPr lang="ko-KR" altLang="en-US"/>
            </a:pPr>
            <a:r>
              <a:rPr lang="ko-KR" altLang="en-US" sz="6000"/>
              <a:t>호흡을 알아차립니다.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</a:t>
            </a:r>
            <a:r>
              <a:rPr lang="ko-KR" altLang="en-US" sz="5500"/>
              <a:t>참고한 책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600"/>
              <a:t>명상심리치료 -인경스님, 명상상담연구원</a:t>
            </a:r>
            <a:endParaRPr lang="ko-KR" altLang="en-US" sz="2600"/>
          </a:p>
          <a:p>
            <a:pPr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r>
              <a:rPr lang="ko-KR" altLang="en-US" sz="2600"/>
              <a:t>일상에서의 호흡명상 -래리 로젠버그, 한언 숨</a:t>
            </a:r>
            <a:endParaRPr lang="ko-KR" altLang="en-US" sz="2600"/>
          </a:p>
          <a:p>
            <a:pPr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r>
              <a:rPr lang="ko-KR" altLang="en-US" sz="2600"/>
              <a:t>마음으로 숨쉬는 붓다 -붓다다사 선사, 도서출판 한길</a:t>
            </a:r>
            <a:endParaRPr lang="ko-KR" altLang="en-US" sz="2600"/>
          </a:p>
          <a:p>
            <a:pPr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r>
              <a:rPr lang="ko-KR" altLang="en-US" sz="2600"/>
              <a:t>명상아! 놀자 -김  진, 명상상담연구원</a:t>
            </a:r>
            <a:endParaRPr lang="ko-KR" altLang="en-US"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      </a:t>
            </a:r>
            <a:r>
              <a:rPr lang="ko-KR" altLang="en-US" sz="5500"/>
              <a:t>인도의 우화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60" y="1228725"/>
            <a:ext cx="8641080" cy="4984892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      </a:t>
            </a:r>
            <a:r>
              <a:rPr lang="ko-KR" altLang="en-US" sz="2600"/>
              <a:t>     </a:t>
            </a:r>
            <a:r>
              <a:rPr lang="ko-KR" altLang="en-US" sz="3000"/>
              <a:t> &lt;  6가지  감각기관 의장 선출 &gt;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눈</a:t>
            </a:r>
            <a:r>
              <a:rPr lang="ko-KR" altLang="en-US" sz="3000"/>
              <a:t> : 환상적인 이미지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코</a:t>
            </a:r>
            <a:r>
              <a:rPr lang="ko-KR" altLang="en-US" sz="3000"/>
              <a:t> : 향기로운 냄새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귀</a:t>
            </a:r>
            <a:r>
              <a:rPr lang="ko-KR" altLang="en-US" sz="3000"/>
              <a:t> : 아름다운 소리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입</a:t>
            </a:r>
            <a:r>
              <a:rPr lang="ko-KR" altLang="en-US" sz="3000"/>
              <a:t> : 맛있는 음식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몸</a:t>
            </a:r>
            <a:r>
              <a:rPr lang="ko-KR" altLang="en-US" sz="3000"/>
              <a:t> : 부드로운 촉감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마음</a:t>
            </a:r>
            <a:r>
              <a:rPr lang="ko-KR" altLang="en-US" sz="3000"/>
              <a:t> : 진리에 대한 명쾌한 설명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숨(호흡)</a:t>
            </a:r>
            <a:r>
              <a:rPr lang="ko-KR" altLang="en-US" sz="3000"/>
              <a:t> : 단조로운 들숨과 날숨 뿐</a:t>
            </a:r>
            <a:endParaRPr lang="ko-KR" altLang="en-US" sz="2800"/>
          </a:p>
          <a:p>
            <a:pPr>
              <a:defRPr lang="ko-KR" altLang="en-US"/>
            </a:pPr>
            <a:r>
              <a:rPr lang="ko-KR" altLang="en-US" sz="3300" b="1"/>
              <a:t>"</a:t>
            </a:r>
            <a:r>
              <a:rPr lang="ko-KR" altLang="en-US" sz="3300" b="1" u="sng"/>
              <a:t>돌아와주세요! 우리에겐 당신이 필요해요"</a:t>
            </a:r>
            <a:r>
              <a:rPr lang="ko-KR" altLang="en-US" sz="3300" b="1"/>
              <a:t> </a:t>
            </a:r>
            <a:endParaRPr lang="ko-KR" altLang="en-US" sz="3300"/>
          </a:p>
          <a:p>
            <a:pPr>
              <a:defRPr lang="ko-KR" altLang="en-US"/>
            </a:pPr>
            <a:endParaRPr lang="ko-KR" altLang="en-US" sz="33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2" y="304800"/>
            <a:ext cx="8857108" cy="1395984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500"/>
              <a:t>호흡관찰</a:t>
            </a:r>
            <a:r>
              <a:rPr lang="en-US" altLang="ko-KR" sz="5500"/>
              <a:t>,</a:t>
            </a:r>
            <a:r>
              <a:rPr lang="ko-KR" altLang="en-US" sz="5500"/>
              <a:t>삶을 관찰하는 것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357298"/>
            <a:ext cx="8569072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 marL="0" indent="0">
              <a:buNone/>
              <a:defRPr lang="ko-KR" altLang="en-US"/>
            </a:pPr>
            <a:r>
              <a:rPr lang="ko-KR" altLang="en-US" sz="5500"/>
              <a:t> 첫 번째 호흡은 삶의 시작,</a:t>
            </a:r>
            <a:endParaRPr lang="ko-KR" altLang="en-US" sz="5500"/>
          </a:p>
          <a:p>
            <a:pPr>
              <a:buNone/>
              <a:defRPr lang="ko-KR" altLang="en-US"/>
            </a:pPr>
            <a:r>
              <a:rPr lang="ko-KR" altLang="en-US" sz="5500"/>
              <a:t> 마지막 호흡이 삶의 끝이다</a:t>
            </a:r>
            <a:r>
              <a:rPr lang="en-US" altLang="ko-KR" sz="5500"/>
              <a:t>.</a:t>
            </a:r>
            <a:endParaRPr lang="en-US" altLang="ko-KR" sz="5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000">
                <a:ea typeface="바탕"/>
              </a:rPr>
              <a:t>   </a:t>
            </a:r>
            <a:r>
              <a:rPr lang="ko-KR" altLang="ko-KR" sz="5500">
                <a:latin typeface="HY울릉도B"/>
              </a:rPr>
              <a:t>호흡명상</a:t>
            </a:r>
            <a:r>
              <a:rPr lang="ko-KR" altLang="en-US" sz="5500">
                <a:latin typeface="HY울릉도B"/>
              </a:rPr>
              <a:t> </a:t>
            </a:r>
            <a:r>
              <a:rPr lang="ko-KR" altLang="ko-KR" sz="5500">
                <a:latin typeface="HY울릉도B"/>
              </a:rPr>
              <a:t>도입</a:t>
            </a:r>
            <a:r>
              <a:rPr lang="ko-KR" altLang="en-US" sz="5500">
                <a:latin typeface="HY울릉도B"/>
              </a:rPr>
              <a:t> 배경</a:t>
            </a:r>
            <a:endParaRPr lang="ko-KR" altLang="en-US" sz="5500"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357298"/>
            <a:ext cx="8641080" cy="4952062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ko-KR" sz="3100">
                <a:latin typeface="함초롬돋움"/>
              </a:rPr>
              <a:t>부처님은 신체가 더럽다고 관찰하는 </a:t>
            </a:r>
            <a:r>
              <a:rPr lang="ko-KR" altLang="ko-KR" sz="3100">
                <a:solidFill>
                  <a:srgbClr val="ff0000"/>
                </a:solidFill>
                <a:latin typeface="함초롬돋움"/>
              </a:rPr>
              <a:t>부정관법</a:t>
            </a:r>
            <a:r>
              <a:rPr lang="ko-KR" altLang="ko-KR" sz="3100">
                <a:latin typeface="함초롬돋움"/>
              </a:rPr>
              <a:t>을</a:t>
            </a:r>
            <a:endParaRPr lang="ko-KR" altLang="ko-KR" sz="31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3100">
                <a:latin typeface="함초롬돋움"/>
              </a:rPr>
              <a:t>  </a:t>
            </a:r>
            <a:r>
              <a:rPr lang="ko-KR" altLang="ko-KR" sz="3100">
                <a:latin typeface="함초롬돋움"/>
              </a:rPr>
              <a:t>찬탄하면서 말</a:t>
            </a:r>
            <a:r>
              <a:rPr lang="ko-KR" altLang="en-US" sz="3100">
                <a:latin typeface="함초롬돋움"/>
              </a:rPr>
              <a:t>씀</a:t>
            </a:r>
            <a:r>
              <a:rPr lang="ko-KR" altLang="ko-KR" sz="3100">
                <a:latin typeface="함초롬돋움"/>
              </a:rPr>
              <a:t>하</a:t>
            </a:r>
            <a:r>
              <a:rPr lang="ko-KR" altLang="en-US" sz="3100">
                <a:latin typeface="함초롬돋움"/>
              </a:rPr>
              <a:t>셨</a:t>
            </a:r>
            <a:r>
              <a:rPr lang="ko-KR" altLang="ko-KR" sz="3100">
                <a:latin typeface="함초롬돋움"/>
              </a:rPr>
              <a:t>다.</a:t>
            </a:r>
            <a:endParaRPr lang="ko-KR" altLang="ko-KR" sz="31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100">
                <a:latin typeface="함초롬돋움"/>
              </a:rPr>
              <a:t> ‘비구들이여, 부정관을 닦으면 </a:t>
            </a:r>
            <a:r>
              <a:rPr lang="ko-KR" altLang="ko-KR" sz="3100" u="sng">
                <a:latin typeface="함초롬돋움"/>
              </a:rPr>
              <a:t>큰 결과를 얻고 복된 이익을 얻게 될 것이다.</a:t>
            </a:r>
            <a:r>
              <a:rPr lang="ko-KR" altLang="ko-KR" sz="3100">
                <a:latin typeface="함초롬돋움"/>
              </a:rPr>
              <a:t>’ </a:t>
            </a:r>
            <a:endParaRPr lang="ko-KR" altLang="ko-KR" sz="31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100">
                <a:latin typeface="함초롬돋움"/>
              </a:rPr>
              <a:t>이때 비구들은 몸이 더럽다고 관찰함으로써 극도로 근심</a:t>
            </a:r>
            <a:r>
              <a:rPr lang="ko-KR" altLang="en-US" sz="3100">
                <a:latin typeface="함초롬돋움"/>
              </a:rPr>
              <a:t>하고</a:t>
            </a:r>
            <a:r>
              <a:rPr lang="ko-KR" altLang="ko-KR" sz="3100">
                <a:latin typeface="함초롬돋움"/>
              </a:rPr>
              <a:t> 혐오감을 일으켜서,</a:t>
            </a:r>
            <a:r>
              <a:rPr lang="ko-KR" altLang="en-US" sz="3100">
                <a:latin typeface="함초롬돋움"/>
              </a:rPr>
              <a:t> </a:t>
            </a:r>
            <a:r>
              <a:rPr lang="ko-KR" altLang="ko-KR" sz="3100">
                <a:latin typeface="함초롬돋움"/>
              </a:rPr>
              <a:t>자살, 독약</a:t>
            </a:r>
            <a:r>
              <a:rPr lang="ko-KR" altLang="en-US" sz="3100">
                <a:latin typeface="함초롬돋움"/>
              </a:rPr>
              <a:t> </a:t>
            </a:r>
            <a:r>
              <a:rPr lang="ko-KR" altLang="ko-KR" sz="3100">
                <a:latin typeface="함초롬돋움"/>
              </a:rPr>
              <a:t>복용,</a:t>
            </a:r>
            <a:r>
              <a:rPr lang="ko-KR" altLang="en-US" sz="3100">
                <a:latin typeface="함초롬돋움"/>
              </a:rPr>
              <a:t> </a:t>
            </a:r>
            <a:r>
              <a:rPr lang="ko-KR" altLang="ko-KR" sz="3100">
                <a:latin typeface="함초롬돋움"/>
              </a:rPr>
              <a:t>낭떠러지에 몸을 던</a:t>
            </a:r>
            <a:r>
              <a:rPr lang="ko-KR" altLang="en-US" sz="3100">
                <a:latin typeface="함초롬돋움"/>
              </a:rPr>
              <a:t>지고,</a:t>
            </a:r>
            <a:r>
              <a:rPr lang="ko-KR" altLang="ko-KR" sz="3100">
                <a:latin typeface="함초롬돋움"/>
              </a:rPr>
              <a:t> 다른 </a:t>
            </a:r>
            <a:r>
              <a:rPr lang="ko-KR" altLang="en-US" sz="3100">
                <a:latin typeface="함초롬돋움"/>
              </a:rPr>
              <a:t>이</a:t>
            </a:r>
            <a:r>
              <a:rPr lang="ko-KR" altLang="ko-KR" sz="3100">
                <a:latin typeface="함초롬돋움"/>
              </a:rPr>
              <a:t>에게 자신을 죽여 달라고 요청하는 이들도 있</a:t>
            </a:r>
            <a:r>
              <a:rPr lang="ko-KR" altLang="en-US" sz="3100">
                <a:latin typeface="함초롬돋움"/>
              </a:rPr>
              <a:t>었다</a:t>
            </a:r>
            <a:r>
              <a:rPr lang="ko-KR" altLang="ko-KR" sz="3100">
                <a:latin typeface="함초롬돋움"/>
              </a:rPr>
              <a:t>..(</a:t>
            </a:r>
            <a:r>
              <a:rPr lang="ko-KR" altLang="en-US" sz="3100">
                <a:latin typeface="함초롬돋움"/>
              </a:rPr>
              <a:t>중</a:t>
            </a:r>
            <a:r>
              <a:rPr lang="ko-KR" altLang="ko-KR" sz="3100">
                <a:latin typeface="함초롬돋움"/>
              </a:rPr>
              <a:t>략)...</a:t>
            </a:r>
            <a:endParaRPr lang="ko-KR" altLang="ko-KR" sz="31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3100">
                <a:latin typeface="함초롬돋움"/>
              </a:rPr>
              <a:t>이렇게 </a:t>
            </a:r>
            <a:r>
              <a:rPr lang="ko-KR" altLang="ko-KR" sz="3100" u="sng">
                <a:latin typeface="함초롬돋움"/>
              </a:rPr>
              <a:t>죽</a:t>
            </a:r>
            <a:r>
              <a:rPr lang="ko-KR" altLang="en-US" sz="3100" u="sng">
                <a:latin typeface="함초롬돋움"/>
              </a:rPr>
              <a:t>은</a:t>
            </a:r>
            <a:r>
              <a:rPr lang="ko-KR" altLang="ko-KR" sz="3100" u="sng">
                <a:latin typeface="함초롬돋움"/>
              </a:rPr>
              <a:t>이들이 60여명에 이르렀다.</a:t>
            </a:r>
            <a:endParaRPr lang="ko-KR" altLang="ko-KR" sz="3100" u="sng">
              <a:latin typeface="함초롬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2" y="304800"/>
            <a:ext cx="9036558" cy="92392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ko-KR" sz="4200">
                <a:latin typeface="함초롬돋움"/>
              </a:rPr>
              <a:t>아난은 이 사실을 부처님께 고하였다</a:t>
            </a:r>
            <a:endParaRPr lang="ko-KR" altLang="en-US" sz="4200">
              <a:latin typeface="함초롬돋움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600" y="1009650"/>
            <a:ext cx="8735949" cy="5587746"/>
          </a:xfrm>
        </p:spPr>
        <p:txBody>
          <a:bodyPr/>
          <a:lstStyle/>
          <a:p>
            <a:pPr>
              <a:buNone/>
              <a:defRPr lang="ko-KR" altLang="en-US"/>
            </a:pPr>
            <a:endParaRPr lang="ko-KR" altLang="ko-KR" sz="22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 </a:t>
            </a:r>
            <a:r>
              <a:rPr lang="ko-KR" altLang="ko-KR" sz="2800">
                <a:latin typeface="함초롬돋움"/>
              </a:rPr>
              <a:t>‘원컨대 세존시시여, 다른 법을 설하여 주소서 </a:t>
            </a:r>
            <a:endParaRPr lang="ko-KR" altLang="ko-KR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 </a:t>
            </a:r>
            <a:r>
              <a:rPr lang="ko-KR" altLang="ko-KR" sz="2800">
                <a:solidFill>
                  <a:srgbClr val="ff0000"/>
                </a:solidFill>
                <a:latin typeface="함초롬돋움"/>
              </a:rPr>
              <a:t>부지런히 지혜를 닦고, 즐겁게 수용하고, </a:t>
            </a:r>
            <a:endParaRPr lang="ko-KR" altLang="ko-KR" sz="2800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 </a:t>
            </a:r>
            <a:r>
              <a:rPr lang="ko-KR" altLang="ko-KR" sz="2800">
                <a:solidFill>
                  <a:srgbClr val="ff0000"/>
                </a:solidFill>
                <a:latin typeface="함초롬돋움"/>
              </a:rPr>
              <a:t>즐겁게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  </a:t>
            </a:r>
            <a:r>
              <a:rPr lang="ko-KR" altLang="ko-KR" sz="2800">
                <a:solidFill>
                  <a:srgbClr val="ff0000"/>
                </a:solidFill>
                <a:latin typeface="함초롬돋움"/>
              </a:rPr>
              <a:t>머물 수 있는 바른 법을 설하여 주소서</a:t>
            </a:r>
            <a:endParaRPr lang="ko-KR" altLang="ko-KR" sz="2800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3000">
                <a:latin typeface="함초롬돋움"/>
              </a:rPr>
              <a:t> "</a:t>
            </a:r>
            <a:r>
              <a:rPr lang="ko-KR" altLang="ko-KR" sz="2900">
                <a:latin typeface="함초롬돋움"/>
              </a:rPr>
              <a:t> </a:t>
            </a:r>
            <a:r>
              <a:rPr lang="ko-KR" altLang="ko-KR" sz="2800">
                <a:latin typeface="함초롬돋움"/>
              </a:rPr>
              <a:t>나는 다른 법을 설하겠다 </a:t>
            </a:r>
            <a:endParaRPr lang="ko-KR" altLang="ko-KR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2800">
                <a:latin typeface="함초롬돋움"/>
              </a:rPr>
              <a:t>미세한 선정에 머물러서</a:t>
            </a:r>
            <a:r>
              <a:rPr lang="ko-KR" altLang="en-US" sz="2800">
                <a:latin typeface="함초롬돋움"/>
              </a:rPr>
              <a:t> </a:t>
            </a:r>
            <a:r>
              <a:rPr lang="ko-KR" altLang="ko-KR" sz="2800">
                <a:latin typeface="함초롬돋움"/>
              </a:rPr>
              <a:t>이 법을 수순하고 깨닫게 되면,</a:t>
            </a:r>
            <a:r>
              <a:rPr lang="ko-KR" altLang="ko-KR" sz="2900">
                <a:latin typeface="함초롬돋움"/>
              </a:rPr>
              <a:t> </a:t>
            </a:r>
            <a:endParaRPr lang="ko-KR" altLang="ko-KR" sz="29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2800" u="sng">
                <a:solidFill>
                  <a:srgbClr val="ff0000"/>
                </a:solidFill>
                <a:latin typeface="함초롬돋움"/>
              </a:rPr>
              <a:t>이미 일어났거나 아직 일어나지 않</a:t>
            </a:r>
            <a:r>
              <a:rPr lang="ko-KR" altLang="en-US" sz="2800" u="sng">
                <a:solidFill>
                  <a:srgbClr val="ff0000"/>
                </a:solidFill>
                <a:latin typeface="함초롬돋움"/>
              </a:rPr>
              <a:t>은</a:t>
            </a:r>
            <a:r>
              <a:rPr lang="ko-KR" altLang="ko-KR" sz="2800" u="sng">
                <a:solidFill>
                  <a:srgbClr val="ff0000"/>
                </a:solidFill>
                <a:latin typeface="함초롬돋움"/>
              </a:rPr>
              <a:t> 악하고 착하지 </a:t>
            </a:r>
            <a:endParaRPr lang="ko-KR" altLang="ko-KR" sz="2800" u="sng">
              <a:solidFill>
                <a:srgbClr val="ff0000"/>
              </a:solidFill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2800" u="sng">
                <a:solidFill>
                  <a:srgbClr val="ff0000"/>
                </a:solidFill>
                <a:latin typeface="함초롬돋움"/>
              </a:rPr>
              <a:t>못한 법을 재빠르게 멈추게 한다</a:t>
            </a:r>
            <a:endParaRPr lang="ko-KR" altLang="ko-KR" sz="3000" u="sng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2800">
                <a:latin typeface="함초롬돋움"/>
              </a:rPr>
              <a:t>마치 큰비가 오면 먼지</a:t>
            </a:r>
            <a:r>
              <a:rPr lang="ko-KR" altLang="en-US" sz="2800">
                <a:latin typeface="함초롬돋움"/>
              </a:rPr>
              <a:t>를</a:t>
            </a:r>
            <a:r>
              <a:rPr lang="ko-KR" altLang="ko-KR" sz="2800">
                <a:latin typeface="함초롬돋움"/>
              </a:rPr>
              <a:t> 재빠르게 멈추게 하는</a:t>
            </a:r>
            <a:r>
              <a:rPr lang="ko-KR" altLang="en-US" sz="2800">
                <a:latin typeface="함초롬돋움"/>
              </a:rPr>
              <a:t> </a:t>
            </a:r>
            <a:r>
              <a:rPr lang="ko-KR" altLang="ko-KR" sz="2800">
                <a:latin typeface="함초롬돋움"/>
              </a:rPr>
              <a:t>것</a:t>
            </a:r>
            <a:r>
              <a:rPr lang="ko-KR" altLang="en-US" sz="2800">
                <a:latin typeface="함초롬돋움"/>
              </a:rPr>
              <a:t>과  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2800">
                <a:latin typeface="함초롬돋움"/>
              </a:rPr>
              <a:t>같다 </a:t>
            </a:r>
            <a:endParaRPr lang="ko-KR" altLang="ko-KR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ko-KR" sz="2800">
                <a:latin typeface="함초롬돋움"/>
              </a:rPr>
              <a:t>이것이 바로 </a:t>
            </a:r>
            <a:r>
              <a:rPr lang="ko-KR" altLang="ko-KR" sz="2800">
                <a:solidFill>
                  <a:srgbClr val="ff0000"/>
                </a:solidFill>
                <a:latin typeface="함초롬돋움"/>
              </a:rPr>
              <a:t>호흡명상법</a:t>
            </a:r>
            <a:r>
              <a:rPr lang="ko-KR" altLang="ko-KR" sz="2800">
                <a:latin typeface="함초롬돋움"/>
              </a:rPr>
              <a:t>이다</a:t>
            </a:r>
            <a:r>
              <a:rPr lang="ko-KR" altLang="en-US" sz="3000">
                <a:latin typeface="함초롬돋움"/>
              </a:rPr>
              <a:t>"    </a:t>
            </a:r>
            <a:r>
              <a:rPr lang="ko-KR" altLang="en-US" sz="3000" b="1">
                <a:latin typeface="함초롬돋움"/>
              </a:rPr>
              <a:t> </a:t>
            </a:r>
            <a:r>
              <a:rPr lang="en-US" altLang="ko-KR" sz="2500" b="1">
                <a:latin typeface="함초롬돋움"/>
              </a:rPr>
              <a:t>-</a:t>
            </a:r>
            <a:r>
              <a:rPr lang="ko-KR" altLang="ko-KR" sz="2500" b="1">
                <a:latin typeface="함초롬돋움"/>
              </a:rPr>
              <a:t>잡아함경</a:t>
            </a:r>
            <a:r>
              <a:rPr lang="en-US" altLang="ko-KR" sz="2500" b="1">
                <a:latin typeface="함초롬돋움"/>
              </a:rPr>
              <a:t>-</a:t>
            </a:r>
            <a:r>
              <a:rPr lang="ko-KR" altLang="en-US" sz="3000" b="1">
                <a:latin typeface="함초롬돋움"/>
              </a:rPr>
              <a:t> </a:t>
            </a:r>
            <a:endParaRPr lang="ko-KR" altLang="en-US" sz="3000" b="1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3000">
                <a:latin typeface="함초롬돋움"/>
              </a:rPr>
              <a:t>                                                                 </a:t>
            </a:r>
            <a:endParaRPr lang="ko-KR" altLang="en-US" sz="3000">
              <a:latin typeface="함초롬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000">
                <a:ea typeface="바탕"/>
              </a:rPr>
              <a:t>    </a:t>
            </a:r>
            <a:r>
              <a:rPr lang="ko-KR" altLang="en-US" sz="4500" b="1">
                <a:ea typeface="바탕"/>
              </a:rPr>
              <a:t> </a:t>
            </a:r>
            <a:r>
              <a:rPr lang="ko-KR" altLang="ko-KR" sz="5500">
                <a:latin typeface="HY울릉도B"/>
              </a:rPr>
              <a:t>호흡명상 수행방식</a:t>
            </a:r>
            <a:endParaRPr lang="ko-KR" altLang="ko-KR" sz="5500"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1228725"/>
            <a:ext cx="8229599" cy="5008626"/>
          </a:xfrm>
        </p:spPr>
        <p:txBody>
          <a:bodyPr/>
          <a:lstStyle/>
          <a:p>
            <a:pPr>
              <a:buNone/>
              <a:defRPr lang="ko-KR" altLang="en-US"/>
            </a:pPr>
            <a:endParaRPr lang="ko-KR" altLang="en-US"/>
          </a:p>
          <a:p>
            <a:pPr lvl="1">
              <a:defRPr lang="ko-KR" altLang="en-US"/>
            </a:pPr>
            <a:r>
              <a:rPr lang="ko-KR" altLang="ko-KR" sz="3000">
                <a:latin typeface="함초롬돋움"/>
              </a:rPr>
              <a:t>비구</a:t>
            </a:r>
            <a:r>
              <a:rPr lang="ko-KR" altLang="en-US" sz="3000">
                <a:latin typeface="함초롬돋움"/>
              </a:rPr>
              <a:t>들이</a:t>
            </a:r>
            <a:r>
              <a:rPr lang="ko-KR" altLang="ko-KR" sz="3000">
                <a:latin typeface="함초롬돋움"/>
              </a:rPr>
              <a:t>여, </a:t>
            </a:r>
            <a:endParaRPr lang="ko-KR" altLang="ko-KR" sz="3000">
              <a:latin typeface="함초롬돋움"/>
            </a:endParaRPr>
          </a:p>
          <a:p>
            <a:pPr lvl="1">
              <a:defRPr lang="ko-KR" altLang="en-US"/>
            </a:pPr>
            <a:r>
              <a:rPr lang="ko-KR" altLang="ko-KR" sz="3000">
                <a:solidFill>
                  <a:srgbClr val="ff0000"/>
                </a:solidFill>
                <a:latin typeface="함초롬돋움"/>
              </a:rPr>
              <a:t>아란냐</a:t>
            </a:r>
            <a:r>
              <a:rPr lang="ko-KR" altLang="en-US" sz="3000">
                <a:solidFill>
                  <a:schemeClr val="accent6"/>
                </a:solidFill>
                <a:latin typeface="함초롬돋움"/>
              </a:rPr>
              <a:t>로 가고</a:t>
            </a:r>
            <a:r>
              <a:rPr lang="ko-KR" altLang="ko-KR" sz="3000">
                <a:solidFill>
                  <a:schemeClr val="accent6"/>
                </a:solidFill>
                <a:latin typeface="함초롬돋움"/>
              </a:rPr>
              <a:t>,</a:t>
            </a:r>
            <a:r>
              <a:rPr lang="ko-KR" altLang="ko-KR" sz="3000">
                <a:latin typeface="함초롬돋움"/>
              </a:rPr>
              <a:t> </a:t>
            </a:r>
            <a:r>
              <a:rPr lang="ko-KR" altLang="en-US" sz="3000">
                <a:latin typeface="함초롬돋움"/>
              </a:rPr>
              <a:t>또는 </a:t>
            </a:r>
            <a:r>
              <a:rPr lang="ko-KR" altLang="ko-KR" sz="3000">
                <a:solidFill>
                  <a:srgbClr val="ff0000"/>
                </a:solidFill>
                <a:latin typeface="함초롬돋움"/>
              </a:rPr>
              <a:t>나무 아래</a:t>
            </a:r>
            <a:r>
              <a:rPr lang="ko-KR" altLang="en-US" sz="3000">
                <a:solidFill>
                  <a:schemeClr val="accent6"/>
                </a:solidFill>
                <a:latin typeface="함초롬돋움"/>
              </a:rPr>
              <a:t>로 가고</a:t>
            </a:r>
            <a:r>
              <a:rPr lang="ko-KR" altLang="ko-KR" sz="3000">
                <a:latin typeface="함초롬돋움"/>
              </a:rPr>
              <a:t>, </a:t>
            </a:r>
            <a:r>
              <a:rPr lang="ko-KR" altLang="en-US" sz="3000">
                <a:latin typeface="함초롬돋움"/>
              </a:rPr>
              <a:t>또는 </a:t>
            </a:r>
            <a:r>
              <a:rPr lang="ko-KR" altLang="ko-KR" sz="3000">
                <a:solidFill>
                  <a:srgbClr val="ff0000"/>
                </a:solidFill>
                <a:latin typeface="함초롬돋움"/>
              </a:rPr>
              <a:t>텅 빈 장소</a:t>
            </a:r>
            <a:r>
              <a:rPr lang="ko-KR" altLang="ko-KR" sz="3000">
                <a:latin typeface="함초롬돋움"/>
              </a:rPr>
              <a:t>에 가서, </a:t>
            </a:r>
            <a:endParaRPr lang="ko-KR" altLang="ko-KR" sz="3000">
              <a:latin typeface="함초롬돋움"/>
            </a:endParaRPr>
          </a:p>
          <a:p>
            <a:pPr lvl="1">
              <a:defRPr lang="ko-KR" altLang="en-US"/>
            </a:pPr>
            <a:r>
              <a:rPr lang="ko-KR" altLang="ko-KR" sz="3000">
                <a:solidFill>
                  <a:schemeClr val="accent6"/>
                </a:solidFill>
                <a:latin typeface="함초롬돋움"/>
              </a:rPr>
              <a:t>가부좌를 틀고, 몸을 똑바로 세워 앉아서 </a:t>
            </a:r>
            <a:endParaRPr lang="ko-KR" altLang="ko-KR" sz="3000">
              <a:solidFill>
                <a:schemeClr val="accent6"/>
              </a:solidFill>
              <a:latin typeface="함초롬돋움"/>
            </a:endParaRPr>
          </a:p>
          <a:p>
            <a:pPr lvl="1">
              <a:defRPr lang="ko-KR" altLang="en-US"/>
            </a:pPr>
            <a:r>
              <a:rPr lang="ko-KR" altLang="ko-KR" sz="3000">
                <a:latin typeface="함초롬돋움"/>
              </a:rPr>
              <a:t>면전에 </a:t>
            </a:r>
            <a:r>
              <a:rPr lang="ko-KR" altLang="ko-KR" sz="3000">
                <a:solidFill>
                  <a:srgbClr val="ff0000"/>
                </a:solidFill>
                <a:latin typeface="함초롬돋움"/>
              </a:rPr>
              <a:t>알아차림(念)을 확립</a:t>
            </a:r>
            <a:r>
              <a:rPr lang="ko-KR" altLang="ko-KR" sz="3000">
                <a:latin typeface="함초롬돋움"/>
              </a:rPr>
              <a:t>한다</a:t>
            </a:r>
            <a:r>
              <a:rPr lang="ko-KR" altLang="en-US" sz="3000">
                <a:latin typeface="함초롬돋움"/>
              </a:rPr>
              <a:t>.</a:t>
            </a:r>
            <a:endParaRPr lang="ko-KR" altLang="en-US" sz="3000">
              <a:latin typeface="함초롬돋움"/>
            </a:endParaRPr>
          </a:p>
          <a:p>
            <a:pPr lvl="1">
              <a:defRPr lang="ko-KR" altLang="en-US"/>
            </a:pPr>
            <a:r>
              <a:rPr lang="ko-KR" altLang="ko-KR" sz="3000">
                <a:latin typeface="함초롬돋움"/>
              </a:rPr>
              <a:t>숨을 길게 숨을 마실 때는</a:t>
            </a:r>
            <a:r>
              <a:rPr lang="ko-KR" altLang="ko-KR" sz="3000">
                <a:solidFill>
                  <a:srgbClr val="ff0000"/>
                </a:solidFill>
                <a:latin typeface="함초롬돋움"/>
              </a:rPr>
              <a:t> ‘길게 마신다’</a:t>
            </a:r>
            <a:r>
              <a:rPr lang="ko-KR" altLang="ko-KR" sz="3000">
                <a:latin typeface="함초롬돋움"/>
              </a:rPr>
              <a:t>고 분명하게 알고(知), </a:t>
            </a:r>
            <a:endParaRPr lang="ko-KR" altLang="ko-KR" sz="3000">
              <a:latin typeface="함초롬돋움"/>
            </a:endParaRPr>
          </a:p>
          <a:p>
            <a:pPr lvl="1">
              <a:defRPr lang="ko-KR" altLang="en-US"/>
            </a:pPr>
            <a:r>
              <a:rPr lang="ko-KR" altLang="ko-KR" sz="3000">
                <a:latin typeface="함초롬돋움"/>
              </a:rPr>
              <a:t>길게 숨을 내실 때는</a:t>
            </a:r>
            <a:r>
              <a:rPr lang="ko-KR" altLang="ko-KR" sz="3000">
                <a:solidFill>
                  <a:srgbClr val="ff0000"/>
                </a:solidFill>
                <a:latin typeface="함초롬돋움"/>
              </a:rPr>
              <a:t> ‘길게 내신다’</a:t>
            </a:r>
            <a:r>
              <a:rPr lang="ko-KR" altLang="ko-KR" sz="3000">
                <a:solidFill>
                  <a:schemeClr val="accent6"/>
                </a:solidFill>
                <a:latin typeface="함초롬돋움"/>
              </a:rPr>
              <a:t>고 분명하게 안다.</a:t>
            </a:r>
            <a:r>
              <a:rPr lang="ko-KR" altLang="en-US" sz="3000">
                <a:solidFill>
                  <a:schemeClr val="accent6"/>
                </a:solidFill>
                <a:latin typeface="함초롬돋움"/>
              </a:rPr>
              <a:t> </a:t>
            </a:r>
            <a:r>
              <a:rPr lang="ko-KR" altLang="en-US" sz="3000">
                <a:solidFill>
                  <a:srgbClr val="ff0000"/>
                </a:solidFill>
                <a:latin typeface="함초롬돋움"/>
              </a:rPr>
              <a:t>          </a:t>
            </a:r>
            <a:r>
              <a:rPr lang="ko-KR" altLang="en-US" sz="3000" b="1">
                <a:solidFill>
                  <a:srgbClr val="ff0000"/>
                </a:solidFill>
                <a:latin typeface="함초롬돋움"/>
              </a:rPr>
              <a:t> </a:t>
            </a:r>
            <a:r>
              <a:rPr lang="en-US" altLang="ko-KR" sz="2500" b="1">
                <a:latin typeface="함초롬돋움"/>
              </a:rPr>
              <a:t>-</a:t>
            </a:r>
            <a:r>
              <a:rPr lang="ko-KR" altLang="en-US" sz="2500" b="1">
                <a:latin typeface="함초롬돋움"/>
              </a:rPr>
              <a:t>마하 사띠빠타나 수타</a:t>
            </a:r>
            <a:r>
              <a:rPr lang="en-US" altLang="ko-KR" sz="2500" b="1">
                <a:latin typeface="함초롬돋움"/>
              </a:rPr>
              <a:t>-</a:t>
            </a:r>
            <a:endParaRPr lang="en-US" altLang="ko-KR" sz="2500" b="1">
              <a:latin typeface="함초롬돋움"/>
            </a:endParaRPr>
          </a:p>
          <a:p>
            <a:pPr lvl="1">
              <a:buNone/>
              <a:defRPr lang="ko-KR" altLang="en-US"/>
            </a:pPr>
            <a:r>
              <a:rPr lang="ko-KR" altLang="en-US" sz="2500">
                <a:latin typeface="함초롬돋움"/>
              </a:rPr>
              <a:t>                                           </a:t>
            </a:r>
            <a:endParaRPr lang="ko-KR" altLang="en-US" sz="2500">
              <a:latin typeface="함초롬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</a:t>
            </a:r>
            <a:r>
              <a:rPr lang="ko-KR" altLang="en-US" sz="5500"/>
              <a:t>호흡명상의 의미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79451" y="1228725"/>
            <a:ext cx="8857106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ko-KR" sz="2800">
                <a:latin typeface="함초롬돋움"/>
              </a:rPr>
              <a:t>호흡명상</a:t>
            </a:r>
            <a:r>
              <a:rPr lang="ko-KR" altLang="en-US" sz="2800">
                <a:latin typeface="함초롬돋움"/>
              </a:rPr>
              <a:t> :</a:t>
            </a:r>
            <a:r>
              <a:rPr lang="ko-KR" altLang="ko-KR" sz="2800">
                <a:latin typeface="함초롬돋움"/>
              </a:rPr>
              <a:t> 들숨과 날숨을 관찰하는 수행법</a:t>
            </a:r>
            <a:endParaRPr lang="ko-KR" altLang="ko-KR" sz="2800">
              <a:latin typeface="함초롬돋움"/>
            </a:endParaRPr>
          </a:p>
          <a:p>
            <a:pPr>
              <a:defRPr lang="ko-KR" altLang="en-US"/>
            </a:pPr>
            <a:endParaRPr lang="ko-KR" altLang="ko-KR" sz="2800">
              <a:latin typeface="함초롬돋움"/>
            </a:endParaRPr>
          </a:p>
          <a:p>
            <a:pPr>
              <a:defRPr lang="ko-KR" altLang="en-US"/>
            </a:pPr>
            <a:r>
              <a:rPr lang="ko-KR" altLang="ko-KR" sz="2800">
                <a:latin typeface="함초롬돋움"/>
              </a:rPr>
              <a:t>빠알리어 </a:t>
            </a:r>
            <a:r>
              <a:rPr lang="ko-KR" altLang="en-US" sz="2800">
                <a:latin typeface="함초롬돋움"/>
              </a:rPr>
              <a:t>아나빠나사띠(</a:t>
            </a:r>
            <a:r>
              <a:rPr lang="ko-KR" altLang="ko-KR" sz="2800">
                <a:latin typeface="함초롬돋움"/>
              </a:rPr>
              <a:t>ānāpānasati</a:t>
            </a:r>
            <a:r>
              <a:rPr lang="ko-KR" altLang="en-US" sz="2800">
                <a:latin typeface="함초롬돋움"/>
              </a:rPr>
              <a:t>) 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             - 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아나(</a:t>
            </a:r>
            <a:r>
              <a:rPr lang="ko-KR" altLang="ko-KR" sz="2800">
                <a:solidFill>
                  <a:srgbClr val="ff0000"/>
                </a:solidFill>
                <a:latin typeface="함초롬돋움"/>
              </a:rPr>
              <a:t>ān</a:t>
            </a:r>
            <a:r>
              <a:rPr lang="en-US" altLang="ko-KR" sz="2800">
                <a:solidFill>
                  <a:srgbClr val="ff0000"/>
                </a:solidFill>
                <a:latin typeface="함초롬돋움"/>
              </a:rPr>
              <a:t>a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)</a:t>
            </a:r>
            <a:r>
              <a:rPr lang="ko-KR" altLang="en-US" sz="2800">
                <a:latin typeface="함초롬돋움"/>
              </a:rPr>
              <a:t> '생명에너지를 마시다'의 뜻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돋움"/>
              </a:rPr>
              <a:t>             - 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아빠나(</a:t>
            </a:r>
            <a:r>
              <a:rPr lang="en-US" altLang="ko-KR" sz="2800">
                <a:solidFill>
                  <a:srgbClr val="ff0000"/>
                </a:solidFill>
                <a:latin typeface="함초롬돋움"/>
              </a:rPr>
              <a:t>a</a:t>
            </a:r>
            <a:r>
              <a:rPr lang="ko-KR" altLang="ko-KR" sz="2800">
                <a:solidFill>
                  <a:srgbClr val="ff0000"/>
                </a:solidFill>
                <a:latin typeface="함초롬돋움"/>
              </a:rPr>
              <a:t>pāna</a:t>
            </a:r>
            <a:r>
              <a:rPr lang="ko-KR" altLang="en-US" sz="2800">
                <a:solidFill>
                  <a:srgbClr val="ff0000"/>
                </a:solidFill>
                <a:latin typeface="함초롬돋움"/>
              </a:rPr>
              <a:t>)</a:t>
            </a:r>
            <a:r>
              <a:rPr lang="ko-KR" altLang="en-US" sz="2800">
                <a:latin typeface="함초롬돋움"/>
              </a:rPr>
              <a:t> '노폐물을 뿜어내다'의 뜻 </a:t>
            </a: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endParaRPr lang="ko-KR" altLang="en-US" sz="28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chemeClr val="accent4"/>
                </a:solidFill>
              </a:rPr>
              <a:t>   </a:t>
            </a:r>
            <a:r>
              <a:rPr lang="ko-KR" altLang="en-US" sz="2800" u="sng">
                <a:solidFill>
                  <a:schemeClr val="accent4"/>
                </a:solidFill>
              </a:rPr>
              <a:t>지금 이 순간  존재하는 그대로 호흡을 지켜봄으로써 </a:t>
            </a:r>
            <a:endParaRPr lang="ko-KR" altLang="en-US" sz="2800" u="sng">
              <a:solidFill>
                <a:schemeClr val="accent4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chemeClr val="accent4"/>
                </a:solidFill>
              </a:rPr>
              <a:t>   </a:t>
            </a:r>
            <a:r>
              <a:rPr lang="ko-KR" altLang="en-US" sz="2800" u="sng">
                <a:solidFill>
                  <a:schemeClr val="accent4"/>
                </a:solidFill>
              </a:rPr>
              <a:t>선정과 지혜를 닦는 수행법</a:t>
            </a:r>
            <a:endParaRPr lang="ko-KR" altLang="en-US" sz="2800" u="sng">
              <a:solidFill>
                <a:schemeClr val="accent4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solidFill>
                  <a:schemeClr val="tx1"/>
                </a:solidFill>
                <a:latin typeface="함초롬돋움"/>
              </a:rPr>
              <a:t>    </a:t>
            </a:r>
            <a:endParaRPr lang="ko-KR" altLang="en-US" sz="2800">
              <a:solidFill>
                <a:schemeClr val="tx1"/>
              </a:solidFill>
              <a:latin typeface="함초롬돋움"/>
            </a:endParaRPr>
          </a:p>
          <a:p>
            <a:pPr>
              <a:defRPr lang="ko-KR" altLang="en-US"/>
            </a:pPr>
            <a:endParaRPr lang="ko-KR" altLang="ko-KR" sz="2800">
              <a:latin typeface="함초롬돋움"/>
            </a:endParaRPr>
          </a:p>
          <a:p>
            <a:pPr>
              <a:defRPr lang="ko-KR" altLang="en-US"/>
            </a:pPr>
            <a:endParaRPr lang="ko-KR" altLang="ko-KR" sz="2800">
              <a:latin typeface="함초롬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110794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500">
                <a:solidFill>
                  <a:srgbClr val="000000"/>
                </a:solidFill>
                <a:latin typeface="함초롬돋움"/>
              </a:rPr>
              <a:t>        </a:t>
            </a:r>
            <a:r>
              <a:rPr lang="ko-KR" altLang="en-US" sz="5700">
                <a:solidFill>
                  <a:schemeClr val="accent1"/>
                </a:solidFill>
                <a:latin typeface="함초롬돋움"/>
              </a:rPr>
              <a:t>호흡관법경</a:t>
            </a:r>
            <a:endParaRPr lang="ko-KR" altLang="en-US" sz="5700">
              <a:solidFill>
                <a:schemeClr val="accent1"/>
              </a:solidFill>
              <a:latin typeface="함초롬돋움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910780"/>
            <a:ext cx="8229599" cy="3454336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 sz="2800">
              <a:latin typeface="함초롬돋움"/>
            </a:endParaRPr>
          </a:p>
          <a:p>
            <a:pPr>
              <a:defRPr lang="ko-KR" altLang="en-US"/>
            </a:pPr>
            <a:endParaRPr lang="ko-KR" altLang="en-US" sz="2800">
              <a:latin typeface="함초롬돋움"/>
            </a:endParaRPr>
          </a:p>
          <a:p>
            <a:pPr marL="0" indent="0">
              <a:buNone/>
              <a:defRPr lang="ko-KR" altLang="en-US"/>
            </a:pPr>
            <a:r>
              <a:rPr lang="ko-KR" altLang="en-US" sz="4500">
                <a:latin typeface="함초롬돋움"/>
              </a:rPr>
              <a:t>   </a:t>
            </a:r>
            <a:r>
              <a:rPr lang="en-US" altLang="ko-KR" sz="4500">
                <a:latin typeface="함초롬돋움"/>
              </a:rPr>
              <a:t>“</a:t>
            </a:r>
            <a:r>
              <a:rPr lang="ko-KR" altLang="en-US" sz="5000">
                <a:latin typeface="함초롬돋움"/>
              </a:rPr>
              <a:t>들숨과 날숨의 전 과정을 </a:t>
            </a:r>
            <a:endParaRPr lang="ko-KR" altLang="en-US" sz="5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5000">
                <a:latin typeface="함초롬돋움"/>
              </a:rPr>
              <a:t>       알아차림하는 경전</a:t>
            </a:r>
            <a:r>
              <a:rPr lang="en-US" altLang="ko-KR" sz="5000">
                <a:latin typeface="함초롬돋움"/>
              </a:rPr>
              <a:t>”</a:t>
            </a:r>
            <a:endParaRPr lang="en-US" altLang="ko-KR" sz="5000">
              <a:latin typeface="함초롬돋움"/>
            </a:endParaRPr>
          </a:p>
          <a:p>
            <a:pPr>
              <a:buNone/>
              <a:defRPr lang="ko-KR" altLang="en-US"/>
            </a:pPr>
            <a:r>
              <a:rPr lang="ko-KR" altLang="en-US" sz="4500">
                <a:latin typeface="함초롬돋움"/>
              </a:rPr>
              <a:t>                     </a:t>
            </a:r>
            <a:endParaRPr lang="ko-KR" altLang="en-US" sz="4500">
              <a:latin typeface="함초롬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470</ep:Words>
  <ep:PresentationFormat>화면 슬라이드 쇼(4:3)</ep:PresentationFormat>
  <ep:Paragraphs>102</ep:Paragraphs>
  <ep:Slides>14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ep:HeadingPairs>
  <ep:TitlesOfParts>
    <vt:vector size="15" baseType="lpstr">
      <vt:lpstr>꽃잎</vt:lpstr>
      <vt:lpstr>호흡명상의 이해</vt:lpstr>
      <vt:lpstr>참고한 책</vt:lpstr>
      <vt:lpstr>인도의 우화</vt:lpstr>
      <vt:lpstr>호흡관찰,삶을 관찰하는 것</vt:lpstr>
      <vt:lpstr>호흡명상 도입 배경</vt:lpstr>
      <vt:lpstr>아난은 이 사실을 부처님께 고하였다</vt:lpstr>
      <vt:lpstr>호흡명상 수행방식</vt:lpstr>
      <vt:lpstr>호흡명상의 의미</vt:lpstr>
      <vt:lpstr>호흡관법경</vt:lpstr>
      <vt:lpstr>호흡관법경 16단계</vt:lpstr>
      <vt:lpstr>수(受)념처에서 호흡명상</vt:lpstr>
      <vt:lpstr>심(心)념처에서 호흡명상</vt:lpstr>
      <vt:lpstr>법(法)념처에서 호흡명상</vt:lpstr>
      <vt:lpstr>지금 여기에서  호흡을 알아차립니다.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2015-09-22T00:40:59.378</dcterms:created>
  <dc:creator>Administrator</dc:creator>
  <cp:lastModifiedBy>SAMSUNG</cp:lastModifiedBy>
  <dcterms:modified xsi:type="dcterms:W3CDTF">2022-03-03T01:15:33.504</dcterms:modified>
  <cp:revision>129</cp:revision>
  <dc:title>호흡명상의 이해와 활용</dc:title>
  <cp:version/>
</cp:coreProperties>
</file>