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1720"/>
    <p:restoredTop sz="9428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1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presProps" Target="presProps.xml"  /><Relationship Id="rId16" Type="http://schemas.openxmlformats.org/officeDocument/2006/relationships/viewProps" Target="viewProps.xml"  /><Relationship Id="rId17" Type="http://schemas.openxmlformats.org/officeDocument/2006/relationships/theme" Target="theme/theme1.xml"  /><Relationship Id="rId18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/>
          <p:nvPr/>
        </p:nvSpPr>
        <p:spPr>
          <a:xfrm rot="1675461">
            <a:off x="7710913" y="4465880"/>
            <a:ext cx="1974687" cy="2262303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53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6944462" flipH="1">
            <a:off x="7661166" y="3802847"/>
            <a:ext cx="1195084" cy="138943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7" name=""/>
          <p:cNvSpPr/>
          <p:nvPr/>
        </p:nvSpPr>
        <p:spPr>
          <a:xfrm>
            <a:off x="-95241" y="-9778"/>
            <a:ext cx="3186000" cy="2981578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6177926" flipH="1">
            <a:off x="5180784" y="1021450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8" name=""/>
          <p:cNvSpPr/>
          <p:nvPr/>
        </p:nvSpPr>
        <p:spPr>
          <a:xfrm rot="715747">
            <a:off x="1600199" y="1066800"/>
            <a:ext cx="2183687" cy="165247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8159427" y="2952978"/>
            <a:ext cx="802483" cy="875670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050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" name=""/>
          <p:cNvSpPr/>
          <p:nvPr/>
        </p:nvSpPr>
        <p:spPr>
          <a:xfrm rot="3498807">
            <a:off x="4363962" y="1075057"/>
            <a:ext cx="1065386" cy="132686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>
                  <a:alpha val="82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1" name=""/>
          <p:cNvSpPr/>
          <p:nvPr/>
        </p:nvSpPr>
        <p:spPr>
          <a:xfrm rot="6177926" flipH="1">
            <a:off x="255542" y="3221393"/>
            <a:ext cx="577270" cy="671147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3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2" name="" descr="상단터치"/>
          <p:cNvPicPr>
            <a:picLocks noChangeAspect="1" noChangeArrowheads="1"/>
          </p:cNvPicPr>
          <p:nvPr/>
        </p:nvPicPr>
        <p:blipFill rotWithShape="1">
          <a:blip r:embed="rId3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85799" y="2971800"/>
            <a:ext cx="7772399" cy="974724"/>
          </a:xfrm>
          <a:effectLst/>
        </p:spPr>
        <p:txBody>
          <a:bodyPr>
            <a:no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371599" y="3956036"/>
            <a:ext cx="6400799" cy="68103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24" name="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23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7818018" flipV="1">
            <a:off x="8319722" y="3298933"/>
            <a:ext cx="447092" cy="64738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  <a:alpha val="68000"/>
                </a:schemeClr>
              </a:gs>
              <a:gs pos="100000">
                <a:schemeClr val="tx2">
                  <a:lumMod val="20000"/>
                  <a:lumOff val="80000"/>
                  <a:alpha val="27000"/>
                </a:schemeClr>
              </a:gs>
            </a:gsLst>
            <a:lin ang="90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7" name=""/>
          <p:cNvSpPr/>
          <p:nvPr/>
        </p:nvSpPr>
        <p:spPr>
          <a:xfrm rot="3498807">
            <a:off x="8312883" y="3922758"/>
            <a:ext cx="677408" cy="73918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94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42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8" name=""/>
          <p:cNvSpPr/>
          <p:nvPr/>
        </p:nvSpPr>
        <p:spPr>
          <a:xfrm rot="2152626" flipH="1" flipV="1">
            <a:off x="-888228" y="-84071"/>
            <a:ext cx="2858225" cy="3289000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61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19473186" flipV="1">
            <a:off x="8218777" y="4967089"/>
            <a:ext cx="1417423" cy="1631049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bg2">
                  <a:alpha val="59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14524539" flipV="1">
            <a:off x="482990" y="-568624"/>
            <a:ext cx="2149914" cy="2387007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bg2">
                  <a:alpha val="41000"/>
                </a:schemeClr>
              </a:gs>
              <a:gs pos="100000">
                <a:schemeClr val="bg2">
                  <a:lumMod val="75000"/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11" name="" descr="상단터치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2" name=""/>
          <p:cNvSpPr/>
          <p:nvPr/>
        </p:nvSpPr>
        <p:spPr>
          <a:xfrm rot="13126932" flipH="1" flipV="1">
            <a:off x="8636701" y="4440722"/>
            <a:ext cx="828216" cy="953041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83000"/>
                </a:schemeClr>
              </a:gs>
              <a:gs pos="100000">
                <a:schemeClr val="accent1">
                  <a:lumMod val="40000"/>
                  <a:lumOff val="60000"/>
                  <a:alpha val="3500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57199" y="2677886"/>
            <a:ext cx="8229599" cy="1568898"/>
          </a:xfrm>
        </p:spPr>
        <p:txBody>
          <a:bodyPr/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469570" y="1000108"/>
            <a:ext cx="6204857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body" sz="quarter" idx="14"/>
          </p:nvPr>
        </p:nvSpPr>
        <p:spPr>
          <a:xfrm>
            <a:off x="1478437" y="2286000"/>
            <a:ext cx="6206399" cy="3429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467599" y="274638"/>
            <a:ext cx="1219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84711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"/>
          <p:cNvSpPr/>
          <p:nvPr/>
        </p:nvSpPr>
        <p:spPr>
          <a:xfrm rot="21160224">
            <a:off x="4207282" y="1089941"/>
            <a:ext cx="2383416" cy="2195166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0904"/>
              <a:gd name="connsiteX1" fmla="*/ 74380 w 802483"/>
              <a:gd name="connsiteY1" fmla="*/ 135498 h 870904"/>
              <a:gd name="connsiteX2" fmla="*/ 397670 w 802483"/>
              <a:gd name="connsiteY2" fmla="*/ 1588 h 870904"/>
              <a:gd name="connsiteX3" fmla="*/ 687622 w 802483"/>
              <a:gd name="connsiteY3" fmla="*/ 145024 h 870904"/>
              <a:gd name="connsiteX4" fmla="*/ 802482 w 802483"/>
              <a:gd name="connsiteY4" fmla="*/ 442120 h 870904"/>
              <a:gd name="connsiteX5" fmla="*/ 667232 w 802483"/>
              <a:gd name="connsiteY5" fmla="*/ 738237 h 870904"/>
              <a:gd name="connsiteX6" fmla="*/ 402432 w 802483"/>
              <a:gd name="connsiteY6" fmla="*/ 868364 h 870904"/>
              <a:gd name="connsiteX7" fmla="*/ 160123 w 802483"/>
              <a:gd name="connsiteY7" fmla="*/ 753480 h 870904"/>
              <a:gd name="connsiteX8" fmla="*/ 1 w 802483"/>
              <a:gd name="connsiteY8" fmla="*/ 582614 h 870904"/>
              <a:gd name="connsiteX9" fmla="*/ 16669 w 802483"/>
              <a:gd name="connsiteY9" fmla="*/ 458787 h 870904"/>
              <a:gd name="connsiteX0" fmla="*/ 16669 w 802483"/>
              <a:gd name="connsiteY0" fmla="*/ 458787 h 875425"/>
              <a:gd name="connsiteX1" fmla="*/ 74380 w 802483"/>
              <a:gd name="connsiteY1" fmla="*/ 135498 h 875425"/>
              <a:gd name="connsiteX2" fmla="*/ 397670 w 802483"/>
              <a:gd name="connsiteY2" fmla="*/ 1588 h 875425"/>
              <a:gd name="connsiteX3" fmla="*/ 687622 w 802483"/>
              <a:gd name="connsiteY3" fmla="*/ 145024 h 875425"/>
              <a:gd name="connsiteX4" fmla="*/ 802482 w 802483"/>
              <a:gd name="connsiteY4" fmla="*/ 442120 h 875425"/>
              <a:gd name="connsiteX5" fmla="*/ 667232 w 802483"/>
              <a:gd name="connsiteY5" fmla="*/ 738237 h 875425"/>
              <a:gd name="connsiteX6" fmla="*/ 402432 w 802483"/>
              <a:gd name="connsiteY6" fmla="*/ 868364 h 875425"/>
              <a:gd name="connsiteX7" fmla="*/ 134623 w 802483"/>
              <a:gd name="connsiteY7" fmla="*/ 780604 h 875425"/>
              <a:gd name="connsiteX8" fmla="*/ 1 w 802483"/>
              <a:gd name="connsiteY8" fmla="*/ 582614 h 875425"/>
              <a:gd name="connsiteX9" fmla="*/ 16669 w 802483"/>
              <a:gd name="connsiteY9" fmla="*/ 458787 h 875425"/>
              <a:gd name="connsiteX0" fmla="*/ 90586 w 876400"/>
              <a:gd name="connsiteY0" fmla="*/ 458787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90586 w 876400"/>
              <a:gd name="connsiteY9" fmla="*/ 458787 h 875425"/>
              <a:gd name="connsiteX0" fmla="*/ 38718 w 876400"/>
              <a:gd name="connsiteY0" fmla="*/ 392920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38718 w 876400"/>
              <a:gd name="connsiteY9" fmla="*/ 392920 h 87542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00" h="875425">
                <a:moveTo>
                  <a:pt x="38718" y="392920"/>
                </a:moveTo>
                <a:cubicBezTo>
                  <a:pt x="38718" y="271663"/>
                  <a:pt x="76152" y="200720"/>
                  <a:pt x="148297" y="135498"/>
                </a:cubicBezTo>
                <a:cubicBezTo>
                  <a:pt x="220442" y="70276"/>
                  <a:pt x="369380" y="0"/>
                  <a:pt x="471587" y="1588"/>
                </a:cubicBezTo>
                <a:cubicBezTo>
                  <a:pt x="573794" y="3176"/>
                  <a:pt x="694070" y="71602"/>
                  <a:pt x="761539" y="145024"/>
                </a:cubicBezTo>
                <a:cubicBezTo>
                  <a:pt x="829008" y="218446"/>
                  <a:pt x="876400" y="320863"/>
                  <a:pt x="876399" y="442120"/>
                </a:cubicBezTo>
                <a:cubicBezTo>
                  <a:pt x="876399" y="563377"/>
                  <a:pt x="807824" y="667196"/>
                  <a:pt x="741149" y="738237"/>
                </a:cubicBezTo>
                <a:cubicBezTo>
                  <a:pt x="674474" y="809278"/>
                  <a:pt x="565117" y="861303"/>
                  <a:pt x="476349" y="868364"/>
                </a:cubicBezTo>
                <a:cubicBezTo>
                  <a:pt x="387581" y="875425"/>
                  <a:pt x="287931" y="826603"/>
                  <a:pt x="208540" y="780604"/>
                </a:cubicBezTo>
                <a:cubicBezTo>
                  <a:pt x="129149" y="734605"/>
                  <a:pt x="0" y="713629"/>
                  <a:pt x="1" y="592372"/>
                </a:cubicBezTo>
                <a:cubicBezTo>
                  <a:pt x="1" y="592371"/>
                  <a:pt x="38718" y="392921"/>
                  <a:pt x="38718" y="392920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9001978">
            <a:off x="3278501" y="1622401"/>
            <a:ext cx="1676399" cy="13716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0"/>
                </a:schemeClr>
              </a:gs>
              <a:gs pos="100000">
                <a:schemeClr val="accent1"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5400000">
            <a:off x="-308457" y="3263930"/>
            <a:ext cx="1772698" cy="1340836"/>
          </a:xfrm>
          <a:custGeom>
            <a:avLst/>
            <a:gdLst>
              <a:gd name="connsiteX0" fmla="*/ 0 w 1270000"/>
              <a:gd name="connsiteY0" fmla="*/ 635000 h 1270000"/>
              <a:gd name="connsiteX1" fmla="*/ 185988 w 1270000"/>
              <a:gd name="connsiteY1" fmla="*/ 185987 h 1270000"/>
              <a:gd name="connsiteX2" fmla="*/ 635001 w 1270000"/>
              <a:gd name="connsiteY2" fmla="*/ 0 h 1270000"/>
              <a:gd name="connsiteX3" fmla="*/ 1084014 w 1270000"/>
              <a:gd name="connsiteY3" fmla="*/ 185988 h 1270000"/>
              <a:gd name="connsiteX4" fmla="*/ 1270001 w 1270000"/>
              <a:gd name="connsiteY4" fmla="*/ 635001 h 1270000"/>
              <a:gd name="connsiteX5" fmla="*/ 1084014 w 1270000"/>
              <a:gd name="connsiteY5" fmla="*/ 1084014 h 1270000"/>
              <a:gd name="connsiteX6" fmla="*/ 635001 w 1270000"/>
              <a:gd name="connsiteY6" fmla="*/ 1270001 h 1270000"/>
              <a:gd name="connsiteX7" fmla="*/ 185988 w 1270000"/>
              <a:gd name="connsiteY7" fmla="*/ 1084013 h 1270000"/>
              <a:gd name="connsiteX8" fmla="*/ 1 w 1270000"/>
              <a:gd name="connsiteY8" fmla="*/ 635000 h 1270000"/>
              <a:gd name="connsiteX9" fmla="*/ 0 w 1270000"/>
              <a:gd name="connsiteY9" fmla="*/ 635000 h 1270000"/>
              <a:gd name="connsiteX0" fmla="*/ 0 w 1270001"/>
              <a:gd name="connsiteY0" fmla="*/ 574040 h 1209041"/>
              <a:gd name="connsiteX1" fmla="*/ 185988 w 1270001"/>
              <a:gd name="connsiteY1" fmla="*/ 125027 h 1209041"/>
              <a:gd name="connsiteX2" fmla="*/ 657460 w 1270001"/>
              <a:gd name="connsiteY2" fmla="*/ 0 h 1209041"/>
              <a:gd name="connsiteX3" fmla="*/ 1084014 w 1270001"/>
              <a:gd name="connsiteY3" fmla="*/ 125028 h 1209041"/>
              <a:gd name="connsiteX4" fmla="*/ 1270001 w 1270001"/>
              <a:gd name="connsiteY4" fmla="*/ 574041 h 1209041"/>
              <a:gd name="connsiteX5" fmla="*/ 1084014 w 1270001"/>
              <a:gd name="connsiteY5" fmla="*/ 1023054 h 1209041"/>
              <a:gd name="connsiteX6" fmla="*/ 635001 w 1270001"/>
              <a:gd name="connsiteY6" fmla="*/ 1209041 h 1209041"/>
              <a:gd name="connsiteX7" fmla="*/ 185988 w 1270001"/>
              <a:gd name="connsiteY7" fmla="*/ 1023053 h 1209041"/>
              <a:gd name="connsiteX8" fmla="*/ 1 w 1270001"/>
              <a:gd name="connsiteY8" fmla="*/ 574040 h 1209041"/>
              <a:gd name="connsiteX9" fmla="*/ 0 w 1270001"/>
              <a:gd name="connsiteY9" fmla="*/ 574040 h 1209041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25700"/>
              <a:gd name="connsiteX1" fmla="*/ 185988 w 1270001"/>
              <a:gd name="connsiteY1" fmla="*/ 125027 h 1025700"/>
              <a:gd name="connsiteX2" fmla="*/ 657460 w 1270001"/>
              <a:gd name="connsiteY2" fmla="*/ 0 h 1025700"/>
              <a:gd name="connsiteX3" fmla="*/ 1084014 w 1270001"/>
              <a:gd name="connsiteY3" fmla="*/ 125028 h 1025700"/>
              <a:gd name="connsiteX4" fmla="*/ 1270001 w 1270001"/>
              <a:gd name="connsiteY4" fmla="*/ 574041 h 1025700"/>
              <a:gd name="connsiteX5" fmla="*/ 1084014 w 1270001"/>
              <a:gd name="connsiteY5" fmla="*/ 1023054 h 1025700"/>
              <a:gd name="connsiteX6" fmla="*/ 185988 w 1270001"/>
              <a:gd name="connsiteY6" fmla="*/ 1023053 h 1025700"/>
              <a:gd name="connsiteX7" fmla="*/ 1 w 1270001"/>
              <a:gd name="connsiteY7" fmla="*/ 574040 h 1025700"/>
              <a:gd name="connsiteX8" fmla="*/ 0 w 1270001"/>
              <a:gd name="connsiteY8" fmla="*/ 574040 h 1025700"/>
              <a:gd name="connsiteX0" fmla="*/ 0 w 1270001"/>
              <a:gd name="connsiteY0" fmla="*/ 584601 h 1036261"/>
              <a:gd name="connsiteX1" fmla="*/ 280636 w 1270001"/>
              <a:gd name="connsiteY1" fmla="*/ 198954 h 1036261"/>
              <a:gd name="connsiteX2" fmla="*/ 657460 w 1270001"/>
              <a:gd name="connsiteY2" fmla="*/ 10561 h 1036261"/>
              <a:gd name="connsiteX3" fmla="*/ 1084014 w 1270001"/>
              <a:gd name="connsiteY3" fmla="*/ 135589 h 1036261"/>
              <a:gd name="connsiteX4" fmla="*/ 1270001 w 1270001"/>
              <a:gd name="connsiteY4" fmla="*/ 584602 h 1036261"/>
              <a:gd name="connsiteX5" fmla="*/ 1084014 w 1270001"/>
              <a:gd name="connsiteY5" fmla="*/ 1033615 h 1036261"/>
              <a:gd name="connsiteX6" fmla="*/ 185988 w 1270001"/>
              <a:gd name="connsiteY6" fmla="*/ 1033614 h 1036261"/>
              <a:gd name="connsiteX7" fmla="*/ 1 w 1270001"/>
              <a:gd name="connsiteY7" fmla="*/ 584601 h 1036261"/>
              <a:gd name="connsiteX8" fmla="*/ 0 w 1270001"/>
              <a:gd name="connsiteY8" fmla="*/ 584601 h 1036261"/>
              <a:gd name="connsiteX0" fmla="*/ 0 w 1264683"/>
              <a:gd name="connsiteY0" fmla="*/ 584601 h 1036261"/>
              <a:gd name="connsiteX1" fmla="*/ 280636 w 1264683"/>
              <a:gd name="connsiteY1" fmla="*/ 198954 h 1036261"/>
              <a:gd name="connsiteX2" fmla="*/ 657460 w 1264683"/>
              <a:gd name="connsiteY2" fmla="*/ 10561 h 1036261"/>
              <a:gd name="connsiteX3" fmla="*/ 1084014 w 1264683"/>
              <a:gd name="connsiteY3" fmla="*/ 135589 h 1036261"/>
              <a:gd name="connsiteX4" fmla="*/ 1212249 w 1264683"/>
              <a:gd name="connsiteY4" fmla="*/ 642354 h 1036261"/>
              <a:gd name="connsiteX5" fmla="*/ 1084014 w 1264683"/>
              <a:gd name="connsiteY5" fmla="*/ 1033615 h 1036261"/>
              <a:gd name="connsiteX6" fmla="*/ 185988 w 1264683"/>
              <a:gd name="connsiteY6" fmla="*/ 1033614 h 1036261"/>
              <a:gd name="connsiteX7" fmla="*/ 1 w 1264683"/>
              <a:gd name="connsiteY7" fmla="*/ 584601 h 1036261"/>
              <a:gd name="connsiteX8" fmla="*/ 0 w 1264683"/>
              <a:gd name="connsiteY8" fmla="*/ 584601 h 1036261"/>
              <a:gd name="connsiteX0" fmla="*/ 0 w 1264683"/>
              <a:gd name="connsiteY0" fmla="*/ 541477 h 993137"/>
              <a:gd name="connsiteX1" fmla="*/ 280636 w 1264683"/>
              <a:gd name="connsiteY1" fmla="*/ 155830 h 993137"/>
              <a:gd name="connsiteX2" fmla="*/ 657460 w 1264683"/>
              <a:gd name="connsiteY2" fmla="*/ 44440 h 993137"/>
              <a:gd name="connsiteX3" fmla="*/ 1084014 w 1264683"/>
              <a:gd name="connsiteY3" fmla="*/ 92465 h 993137"/>
              <a:gd name="connsiteX4" fmla="*/ 1212249 w 1264683"/>
              <a:gd name="connsiteY4" fmla="*/ 599230 h 993137"/>
              <a:gd name="connsiteX5" fmla="*/ 1084014 w 1264683"/>
              <a:gd name="connsiteY5" fmla="*/ 990491 h 993137"/>
              <a:gd name="connsiteX6" fmla="*/ 185988 w 1264683"/>
              <a:gd name="connsiteY6" fmla="*/ 990490 h 993137"/>
              <a:gd name="connsiteX7" fmla="*/ 1 w 1264683"/>
              <a:gd name="connsiteY7" fmla="*/ 541477 h 993137"/>
              <a:gd name="connsiteX8" fmla="*/ 0 w 1264683"/>
              <a:gd name="connsiteY8" fmla="*/ 541477 h 993137"/>
              <a:gd name="connsiteX0" fmla="*/ 0 w 1264683"/>
              <a:gd name="connsiteY0" fmla="*/ 504925 h 956585"/>
              <a:gd name="connsiteX1" fmla="*/ 280636 w 1264683"/>
              <a:gd name="connsiteY1" fmla="*/ 119278 h 956585"/>
              <a:gd name="connsiteX2" fmla="*/ 657460 w 1264683"/>
              <a:gd name="connsiteY2" fmla="*/ 7888 h 956585"/>
              <a:gd name="connsiteX3" fmla="*/ 1063159 w 1264683"/>
              <a:gd name="connsiteY3" fmla="*/ 166604 h 956585"/>
              <a:gd name="connsiteX4" fmla="*/ 1212249 w 1264683"/>
              <a:gd name="connsiteY4" fmla="*/ 562678 h 956585"/>
              <a:gd name="connsiteX5" fmla="*/ 1084014 w 1264683"/>
              <a:gd name="connsiteY5" fmla="*/ 953939 h 956585"/>
              <a:gd name="connsiteX6" fmla="*/ 185988 w 1264683"/>
              <a:gd name="connsiteY6" fmla="*/ 953938 h 956585"/>
              <a:gd name="connsiteX7" fmla="*/ 1 w 1264683"/>
              <a:gd name="connsiteY7" fmla="*/ 504925 h 956585"/>
              <a:gd name="connsiteX8" fmla="*/ 0 w 1264683"/>
              <a:gd name="connsiteY8" fmla="*/ 504925 h 95658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83" h="956585">
                <a:moveTo>
                  <a:pt x="0" y="504925"/>
                </a:moveTo>
                <a:cubicBezTo>
                  <a:pt x="0" y="336512"/>
                  <a:pt x="171059" y="202118"/>
                  <a:pt x="280636" y="119278"/>
                </a:cubicBezTo>
                <a:cubicBezTo>
                  <a:pt x="390213" y="36439"/>
                  <a:pt x="527040" y="0"/>
                  <a:pt x="657460" y="7888"/>
                </a:cubicBezTo>
                <a:cubicBezTo>
                  <a:pt x="787880" y="15776"/>
                  <a:pt x="970694" y="74139"/>
                  <a:pt x="1063159" y="166604"/>
                </a:cubicBezTo>
                <a:cubicBezTo>
                  <a:pt x="1155624" y="259069"/>
                  <a:pt x="1208773" y="431456"/>
                  <a:pt x="1212249" y="562678"/>
                </a:cubicBezTo>
                <a:cubicBezTo>
                  <a:pt x="1215725" y="693900"/>
                  <a:pt x="1264683" y="879104"/>
                  <a:pt x="1084014" y="953939"/>
                </a:cubicBezTo>
                <a:cubicBezTo>
                  <a:pt x="803884" y="956585"/>
                  <a:pt x="328958" y="937334"/>
                  <a:pt x="185988" y="953938"/>
                </a:cubicBezTo>
                <a:cubicBezTo>
                  <a:pt x="66902" y="834852"/>
                  <a:pt x="1" y="673337"/>
                  <a:pt x="1" y="504925"/>
                </a:cubicBezTo>
                <a:lnTo>
                  <a:pt x="0" y="504925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 rot="1165291">
            <a:off x="620268" y="3008427"/>
            <a:ext cx="840519" cy="91717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1916135" y="1699866"/>
            <a:ext cx="1056542" cy="115289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22312" y="4774300"/>
            <a:ext cx="7772399" cy="1362075"/>
          </a:xfrm>
        </p:spPr>
        <p:txBody>
          <a:bodyPr anchor="t"/>
          <a:lstStyle>
            <a:lvl1pPr algn="r">
              <a:defRPr sz="5400" b="0" cap="all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22312" y="4286256"/>
            <a:ext cx="7772399" cy="488043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349829"/>
            <a:ext cx="8229599" cy="4818433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3"/>
          </p:nvPr>
        </p:nvSpPr>
        <p:spPr>
          <a:xfrm>
            <a:off x="457199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sz="quarter" idx="14"/>
          </p:nvPr>
        </p:nvSpPr>
        <p:spPr>
          <a:xfrm>
            <a:off x="4614862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3" name=""/>
          <p:cNvSpPr>
            <a:spLocks noGrp="1"/>
          </p:cNvSpPr>
          <p:nvPr>
            <p:ph sz="quarter" idx="15"/>
          </p:nvPr>
        </p:nvSpPr>
        <p:spPr>
          <a:xfrm>
            <a:off x="457199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4" name=""/>
          <p:cNvSpPr>
            <a:spLocks noGrp="1"/>
          </p:cNvSpPr>
          <p:nvPr>
            <p:ph sz="quarter" idx="16"/>
          </p:nvPr>
        </p:nvSpPr>
        <p:spPr>
          <a:xfrm>
            <a:off x="4614862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 flipH="1" flipV="1">
            <a:off x="6219824" y="4103177"/>
            <a:ext cx="3035299" cy="2840547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>
            <a:off x="-114299" y="-101600"/>
            <a:ext cx="3886199" cy="3636850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6177926" flipH="1">
            <a:off x="4037783" y="30851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  <a:alpha val="58000"/>
                </a:schemeClr>
              </a:gs>
              <a:gs pos="100000">
                <a:schemeClr val="accent3">
                  <a:lumMod val="20000"/>
                  <a:lumOff val="80000"/>
                  <a:alpha val="3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2095499" y="203202"/>
            <a:ext cx="2002465" cy="1934591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1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792287" y="734324"/>
            <a:ext cx="5486399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792287" y="1377281"/>
            <a:ext cx="5486399" cy="3584575"/>
          </a:xfr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792287" y="5029200"/>
            <a:ext cx="5486399" cy="1143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9AA4FD8-1A25-4026-8A2A-25C738BB5620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FCD931F-0C49-4CD0-B07F-EA37D40CD0EA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2.png"  /><Relationship Id="rId15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꽃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" descr="상단터치"/>
          <p:cNvPicPr>
            <a:picLocks noChangeAspect="1" noChangeArrowheads="1"/>
          </p:cNvPicPr>
          <p:nvPr/>
        </p:nvPicPr>
        <p:blipFill rotWithShape="1">
          <a:blip r:embed="rId14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6" name="" descr="라인"/>
          <p:cNvPicPr>
            <a:picLocks noChangeAspect="1" noChangeArrowheads="1"/>
          </p:cNvPicPr>
          <p:nvPr/>
        </p:nvPicPr>
        <p:blipFill rotWithShape="1">
          <a:blip r:embed="rId15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3" name=""/>
          <p:cNvSpPr/>
          <p:nvPr/>
        </p:nvSpPr>
        <p:spPr>
          <a:xfrm rot="11550499">
            <a:off x="7874066" y="304800"/>
            <a:ext cx="1086115" cy="1049303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alpha val="58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2085274" flipH="1">
            <a:off x="8530440" y="475484"/>
            <a:ext cx="613558" cy="71333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7199" y="1357298"/>
            <a:ext cx="8229599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2"/>
        </a:buClr>
        <a:buFont typeface="Yoon 윤고딕 550_TT"/>
        <a:buChar char="-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ü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416175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6pPr>
      <a:lvl7pPr marL="2776538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7pPr>
      <a:lvl8pPr marL="3135313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lang="en-US" altLang="ko-KR" sz="1600" kern="1200" dirty="0" smtClean="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8pPr>
      <a:lvl9pPr marL="3494088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 idx="0"/>
          </p:nvPr>
        </p:nvSpPr>
        <p:spPr>
          <a:xfrm>
            <a:off x="328040" y="2657759"/>
            <a:ext cx="7772400" cy="1542481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6500"/>
              <a:t>명상의 임상적 효과</a:t>
            </a:r>
            <a:endParaRPr lang="ko-KR" altLang="en-US" sz="6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71197" y="476631"/>
            <a:ext cx="8801604" cy="946912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ko-KR" sz="4100">
                <a:latin typeface="HY울릉도B"/>
              </a:rPr>
              <a:t>미국 UC데이비스 클리포드샤론</a:t>
            </a:r>
            <a:r>
              <a:rPr lang="ko-KR" altLang="en-US" sz="4100">
                <a:latin typeface="HY울릉도B"/>
              </a:rPr>
              <a:t> </a:t>
            </a:r>
            <a:r>
              <a:rPr lang="ko-KR" altLang="ko-KR" sz="4100">
                <a:latin typeface="HY울릉도B"/>
              </a:rPr>
              <a:t>박사</a:t>
            </a:r>
            <a:endParaRPr lang="ko-KR" altLang="ko-KR" sz="4200" b="1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en-US" sz="3700">
                <a:latin typeface="함초롬바탕"/>
                <a:ea typeface="함초롬바탕"/>
              </a:rPr>
              <a:t>                     </a:t>
            </a:r>
            <a:endParaRPr lang="ko-KR" altLang="ko-KR" sz="3700">
              <a:latin typeface="함초롬바탕"/>
              <a:ea typeface="함초롬바탕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171198" y="1268730"/>
            <a:ext cx="8801604" cy="5040630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/>
              <a:t> </a:t>
            </a:r>
            <a:r>
              <a:rPr lang="en-US" altLang="ko-KR" sz="3100">
                <a:latin typeface="함초롬바탕"/>
                <a:ea typeface="함초롬바탕"/>
              </a:rPr>
              <a:t>*</a:t>
            </a:r>
            <a:r>
              <a:rPr lang="ko-KR" altLang="ko-KR" sz="3100">
                <a:latin typeface="함초롬바탕"/>
                <a:ea typeface="함초롬바탕"/>
              </a:rPr>
              <a:t>연구 결과</a:t>
            </a:r>
            <a:r>
              <a:rPr lang="ko-KR" altLang="en-US" sz="3100">
                <a:latin typeface="함초롬바탕"/>
                <a:ea typeface="함초롬바탕"/>
              </a:rPr>
              <a:t> :</a:t>
            </a:r>
            <a:r>
              <a:rPr lang="ko-KR" altLang="ko-KR" sz="3100">
                <a:latin typeface="함초롬바탕"/>
                <a:ea typeface="함초롬바탕"/>
              </a:rPr>
              <a:t> 명상은 </a:t>
            </a:r>
            <a:r>
              <a:rPr lang="ko-KR" altLang="ko-KR" sz="3100">
                <a:solidFill>
                  <a:srgbClr val="ff0000"/>
                </a:solidFill>
                <a:latin typeface="함초롬바탕"/>
                <a:ea typeface="함초롬바탕"/>
              </a:rPr>
              <a:t>수명에도 영향 </a:t>
            </a:r>
            <a:r>
              <a:rPr lang="ko-KR" altLang="en-US" sz="3100">
                <a:latin typeface="함초롬바탕"/>
                <a:ea typeface="함초롬바탕"/>
              </a:rPr>
              <a:t>미친다</a:t>
            </a:r>
            <a:endParaRPr lang="ko-KR" altLang="en-US" sz="31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endParaRPr lang="ko-KR" altLang="en-US" sz="31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100">
                <a:latin typeface="함초롬바탕"/>
                <a:ea typeface="함초롬바탕"/>
              </a:rPr>
              <a:t>3개월 동안 하루 6시간 집중적 명상</a:t>
            </a:r>
            <a:r>
              <a:rPr lang="ko-KR" altLang="en-US" sz="3100">
                <a:latin typeface="함초롬바탕"/>
                <a:ea typeface="함초롬바탕"/>
              </a:rPr>
              <a:t>활동</a:t>
            </a:r>
            <a:r>
              <a:rPr lang="ko-KR" altLang="ko-KR" sz="3100">
                <a:latin typeface="함초롬바탕"/>
                <a:ea typeface="함초롬바탕"/>
              </a:rPr>
              <a:t>집단</a:t>
            </a:r>
            <a:r>
              <a:rPr lang="en-US" altLang="ko-KR" sz="3100">
                <a:latin typeface="함초롬바탕"/>
                <a:ea typeface="함초롬바탕"/>
              </a:rPr>
              <a:t>,</a:t>
            </a:r>
            <a:r>
              <a:rPr lang="ko-KR" altLang="ko-KR" sz="3100">
                <a:latin typeface="함초롬바탕"/>
                <a:ea typeface="함초롬바탕"/>
              </a:rPr>
              <a:t> </a:t>
            </a:r>
            <a:endParaRPr lang="ko-KR" altLang="ko-KR" sz="3100">
              <a:latin typeface="함초롬바탕"/>
              <a:ea typeface="함초롬바탕"/>
            </a:endParaRPr>
          </a:p>
          <a:p>
            <a:pPr marL="0" indent="0">
              <a:buNone/>
              <a:defRPr lang="ko-KR" altLang="en-US"/>
            </a:pPr>
            <a:r>
              <a:rPr lang="ko-KR" altLang="en-US" sz="3100">
                <a:latin typeface="함초롬바탕"/>
                <a:ea typeface="함초롬바탕"/>
              </a:rPr>
              <a:t>   </a:t>
            </a:r>
            <a:r>
              <a:rPr lang="ko-KR" altLang="ko-KR" sz="3100">
                <a:latin typeface="함초롬바탕"/>
                <a:ea typeface="함초롬바탕"/>
              </a:rPr>
              <a:t>명상하지 않은 집단</a:t>
            </a:r>
            <a:r>
              <a:rPr lang="ko-KR" altLang="en-US" sz="3100">
                <a:latin typeface="함초롬바탕"/>
                <a:ea typeface="함초롬바탕"/>
              </a:rPr>
              <a:t>과</a:t>
            </a:r>
            <a:r>
              <a:rPr lang="ko-KR" altLang="ko-KR" sz="3100" u="sng">
                <a:latin typeface="함초롬바탕"/>
                <a:ea typeface="함초롬바탕"/>
              </a:rPr>
              <a:t> 텔로머라제 활성 비교</a:t>
            </a:r>
            <a:r>
              <a:rPr lang="ko-KR" altLang="ko-KR" sz="3100">
                <a:latin typeface="함초롬바탕"/>
                <a:ea typeface="함초롬바탕"/>
              </a:rPr>
              <a:t> </a:t>
            </a:r>
            <a:endParaRPr lang="ko-KR" altLang="ko-KR" sz="31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endParaRPr lang="ko-KR" altLang="ko-KR" sz="31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100">
                <a:latin typeface="함초롬바탕"/>
                <a:ea typeface="함초롬바탕"/>
              </a:rPr>
              <a:t>결과</a:t>
            </a:r>
            <a:r>
              <a:rPr lang="ko-KR" altLang="en-US" sz="3100">
                <a:latin typeface="함초롬바탕"/>
                <a:ea typeface="함초롬바탕"/>
              </a:rPr>
              <a:t> : </a:t>
            </a:r>
            <a:r>
              <a:rPr lang="ko-KR" altLang="ko-KR" sz="3100">
                <a:latin typeface="함초롬바탕"/>
                <a:ea typeface="함초롬바탕"/>
              </a:rPr>
              <a:t>명</a:t>
            </a:r>
            <a:r>
              <a:rPr lang="ko-KR" altLang="en-US" sz="3100">
                <a:latin typeface="함초롬바탕"/>
                <a:ea typeface="함초롬바탕"/>
              </a:rPr>
              <a:t>상</a:t>
            </a:r>
            <a:r>
              <a:rPr lang="ko-KR" altLang="ko-KR" sz="3100">
                <a:latin typeface="함초롬바탕"/>
                <a:ea typeface="함초롬바탕"/>
              </a:rPr>
              <a:t>집단 </a:t>
            </a:r>
            <a:r>
              <a:rPr lang="ko-KR" altLang="ko-KR" sz="3100">
                <a:solidFill>
                  <a:srgbClr val="ff0000"/>
                </a:solidFill>
                <a:latin typeface="함초롬바탕"/>
                <a:ea typeface="함초롬바탕"/>
              </a:rPr>
              <a:t>텔로머라제 활성</a:t>
            </a:r>
            <a:r>
              <a:rPr lang="ko-KR" altLang="en-US" sz="3100">
                <a:solidFill>
                  <a:srgbClr val="ff0000"/>
                </a:solidFill>
                <a:latin typeface="함초롬바탕"/>
                <a:ea typeface="함초롬바탕"/>
              </a:rPr>
              <a:t> </a:t>
            </a:r>
            <a:r>
              <a:rPr lang="ko-KR" altLang="ko-KR" sz="3100">
                <a:solidFill>
                  <a:srgbClr val="ff0000"/>
                </a:solidFill>
                <a:latin typeface="함초롬바탕"/>
                <a:ea typeface="함초롬바탕"/>
              </a:rPr>
              <a:t>30% 더 높았다</a:t>
            </a:r>
            <a:r>
              <a:rPr lang="ko-KR" altLang="ko-KR" sz="2800">
                <a:solidFill>
                  <a:srgbClr val="ff0000"/>
                </a:solidFill>
                <a:latin typeface="함초롬바탕"/>
                <a:ea typeface="함초롬바탕"/>
              </a:rPr>
              <a:t> </a:t>
            </a:r>
            <a:endParaRPr lang="ko-KR" altLang="ko-KR" sz="2800">
              <a:solidFill>
                <a:srgbClr val="ff0000"/>
              </a:solidFill>
              <a:latin typeface="함초롬바탕"/>
              <a:ea typeface="함초롬바탕"/>
            </a:endParaRPr>
          </a:p>
          <a:p>
            <a:pPr marL="0" indent="0">
              <a:buNone/>
              <a:defRPr lang="ko-KR" altLang="en-US"/>
            </a:pPr>
            <a:r>
              <a:rPr lang="ko-KR" altLang="en-US" sz="2800">
                <a:latin typeface="함초롬바탕"/>
                <a:ea typeface="함초롬바탕"/>
              </a:rPr>
              <a:t>(</a:t>
            </a:r>
            <a:r>
              <a:rPr lang="ko-KR" altLang="ko-KR" sz="2800">
                <a:latin typeface="함초롬바탕"/>
                <a:ea typeface="함초롬바탕"/>
              </a:rPr>
              <a:t>짧아진 </a:t>
            </a:r>
            <a:r>
              <a:rPr lang="ko-KR" altLang="en-US" sz="2800">
                <a:latin typeface="함초롬바탕"/>
                <a:ea typeface="함초롬바탕"/>
              </a:rPr>
              <a:t>염색체 </a:t>
            </a:r>
            <a:r>
              <a:rPr lang="ko-KR" altLang="ko-KR" sz="2800">
                <a:latin typeface="함초롬바탕"/>
                <a:ea typeface="함초롬바탕"/>
              </a:rPr>
              <a:t>텔로미어 복구</a:t>
            </a:r>
            <a:r>
              <a:rPr lang="ko-KR" altLang="en-US" sz="2800">
                <a:latin typeface="함초롬바탕"/>
                <a:ea typeface="함초롬바탕"/>
              </a:rPr>
              <a:t>되어</a:t>
            </a:r>
            <a:r>
              <a:rPr lang="ko-KR" altLang="ko-KR" sz="2800">
                <a:latin typeface="함초롬바탕"/>
                <a:ea typeface="함초롬바탕"/>
              </a:rPr>
              <a:t> 노화</a:t>
            </a:r>
            <a:r>
              <a:rPr lang="ko-KR" altLang="en-US" sz="2800">
                <a:latin typeface="함초롬바탕"/>
                <a:ea typeface="함초롬바탕"/>
              </a:rPr>
              <a:t>를</a:t>
            </a:r>
            <a:r>
              <a:rPr lang="ko-KR" altLang="ko-KR" sz="2800">
                <a:latin typeface="함초롬바탕"/>
                <a:ea typeface="함초롬바탕"/>
              </a:rPr>
              <a:t> 늦출 수 있다</a:t>
            </a:r>
            <a:r>
              <a:rPr lang="ko-KR" altLang="en-US" sz="2800">
                <a:latin typeface="함초롬바탕"/>
                <a:ea typeface="함초롬바탕"/>
              </a:rPr>
              <a:t>)</a:t>
            </a:r>
            <a:endParaRPr lang="ko-KR" altLang="en-US" sz="2800">
              <a:latin typeface="함초롬바탕"/>
              <a:ea typeface="함초롬바탕"/>
            </a:endParaRPr>
          </a:p>
          <a:p>
            <a:pPr marL="0" indent="0">
              <a:buNone/>
              <a:defRPr lang="ko-KR" altLang="en-US"/>
            </a:pPr>
            <a:endParaRPr lang="ko-KR" altLang="en-US" sz="28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200" b="1" u="sng">
                <a:solidFill>
                  <a:srgbClr val="ff0000"/>
                </a:solidFill>
                <a:latin typeface="함초롬바탕"/>
                <a:ea typeface="함초롬바탕"/>
              </a:rPr>
              <a:t>명상이 스트레스 낮춰 세포노화 늦춘 것</a:t>
            </a:r>
            <a:r>
              <a:rPr lang="ko-KR" altLang="en-US" sz="3200" b="1" u="sng">
                <a:solidFill>
                  <a:srgbClr val="ff0000"/>
                </a:solidFill>
                <a:latin typeface="함초롬바탕"/>
                <a:ea typeface="함초롬바탕"/>
              </a:rPr>
              <a:t>이다</a:t>
            </a:r>
            <a:endParaRPr lang="ko-KR" altLang="en-US" sz="3200" b="1" u="sng">
              <a:solidFill>
                <a:srgbClr val="ff0000"/>
              </a:solidFill>
              <a:latin typeface="함초롬바탕"/>
              <a:ea typeface="함초롬바탕"/>
            </a:endParaRPr>
          </a:p>
          <a:p>
            <a:pPr marL="0" indent="0">
              <a:buNone/>
              <a:defRPr lang="ko-KR" altLang="en-US"/>
            </a:pPr>
            <a:endParaRPr lang="ko-KR" altLang="en-US" sz="26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en-US" sz="2600">
              <a:latin typeface="함초롬바탕"/>
              <a:ea typeface="함초롬바탕"/>
            </a:endParaRPr>
          </a:p>
          <a:p>
            <a:pPr marL="0" indent="0">
              <a:buNone/>
              <a:defRPr lang="ko-KR" altLang="en-US"/>
            </a:pPr>
            <a:endParaRPr lang="ko-KR" altLang="ko-KR" sz="2900" u="sng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ko-KR" sz="29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07442" y="304800"/>
            <a:ext cx="8785098" cy="923925"/>
          </a:xfrm>
        </p:spPr>
        <p:txBody>
          <a:bodyPr/>
          <a:lstStyle/>
          <a:p>
            <a:pPr>
              <a:defRPr/>
            </a:pPr>
            <a:r>
              <a:rPr lang="ko-KR" altLang="en-US" sz="4700"/>
              <a:t>텔로미어 길이가 길어지는 명상 </a:t>
            </a:r>
            <a:endParaRPr lang="ko-KR" altLang="en-US" sz="4700"/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971550" y="1423533"/>
            <a:ext cx="7056882" cy="46363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79450" y="488823"/>
            <a:ext cx="8785098" cy="9239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500"/>
              <a:t>행복한 미소 공양 올립니다</a:t>
            </a:r>
            <a:endParaRPr lang="ko-KR" altLang="en-US" sz="5500"/>
          </a:p>
        </p:txBody>
      </p:sp>
      <p:pic>
        <p:nvPicPr>
          <p:cNvPr id="3" name="그림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691640" y="2045767"/>
            <a:ext cx="5832727" cy="37595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472058" y="3429000"/>
            <a:ext cx="7772400" cy="95770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6000"/>
              <a:t>명상하는 당신 모습이</a:t>
            </a:r>
            <a:endParaRPr lang="ko-KR" altLang="en-US" sz="6000"/>
          </a:p>
          <a:p>
            <a:pPr lvl="0">
              <a:defRPr lang="ko-KR" altLang="en-US"/>
            </a:pPr>
            <a:r>
              <a:rPr lang="ko-KR" altLang="en-US" sz="6000"/>
              <a:t>참 행복해보입니다.</a:t>
            </a:r>
            <a:endParaRPr lang="ko-KR" altLang="en-US" sz="6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 </a:t>
            </a:r>
            <a:r>
              <a:rPr lang="ko-KR" altLang="en-US" sz="5500"/>
              <a:t> 참고한 책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700"/>
              <a:t>마음과 뇌 - 장현갑, 불광출판사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명상의 정신의학 - 안도 오사무, 민족사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심리치료에서 지혜와 자비의 역할 - 크리스토퍼 거머, 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                                            로날드 시걸 편저, 학지사</a:t>
            </a:r>
            <a:endParaRPr lang="ko-KR" altLang="en-US" sz="2700"/>
          </a:p>
          <a:p>
            <a:pPr>
              <a:buNone/>
              <a:defRPr lang="ko-KR" altLang="en-US"/>
            </a:pPr>
            <a:endParaRPr lang="ko-KR" altLang="en-US" sz="2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07442" y="177800"/>
            <a:ext cx="8929116" cy="1522984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500" b="1">
                <a:latin typeface="함초롬바탕"/>
                <a:ea typeface="함초롬바탕"/>
              </a:rPr>
              <a:t>   </a:t>
            </a:r>
            <a:r>
              <a:rPr lang="ko-KR" altLang="ko-KR" sz="4500">
                <a:latin typeface="HY울릉도B"/>
              </a:rPr>
              <a:t>위스콘신대 리처드 데이비슨</a:t>
            </a:r>
            <a:endParaRPr lang="ko-KR" altLang="ko-KR" sz="4500">
              <a:latin typeface="HY울릉도B"/>
            </a:endParaRPr>
          </a:p>
          <a:p>
            <a:pPr>
              <a:defRPr lang="ko-KR" altLang="en-US"/>
            </a:pPr>
            <a:r>
              <a:rPr lang="ko-KR" altLang="en-US" sz="3100">
                <a:solidFill>
                  <a:schemeClr val="accent6"/>
                </a:solidFill>
                <a:latin typeface="HY울릉도B"/>
              </a:rPr>
              <a:t>   </a:t>
            </a:r>
            <a:r>
              <a:rPr lang="ko-KR" altLang="ko-KR" sz="3400">
                <a:solidFill>
                  <a:schemeClr val="accent6"/>
                </a:solidFill>
                <a:latin typeface="HY울릉도B"/>
              </a:rPr>
              <a:t>좌우 전전두피질 사이 활동성 비교</a:t>
            </a:r>
            <a:r>
              <a:rPr lang="ko-KR" altLang="en-US" sz="3400">
                <a:solidFill>
                  <a:schemeClr val="accent6"/>
                </a:solidFill>
                <a:latin typeface="HY울릉도B"/>
              </a:rPr>
              <a:t> 연구</a:t>
            </a:r>
            <a:endParaRPr lang="ko-KR" altLang="en-US" sz="3400">
              <a:solidFill>
                <a:schemeClr val="accent6"/>
              </a:solidFill>
              <a:latin typeface="HY울릉도B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ko-KR" sz="1600">
              <a:ea typeface="함초롬바탕"/>
            </a:endParaRPr>
          </a:p>
          <a:p>
            <a:pPr>
              <a:defRPr lang="ko-KR" altLang="en-US"/>
            </a:pPr>
            <a:endParaRPr lang="ko-KR" altLang="ko-KR" sz="1600"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100">
                <a:ea typeface="함초롬바탕"/>
              </a:rPr>
              <a:t>긍정적 감정상태</a:t>
            </a:r>
            <a:r>
              <a:rPr lang="ko-KR" altLang="en-US" sz="3100">
                <a:ea typeface="함초롬바탕"/>
              </a:rPr>
              <a:t> :</a:t>
            </a:r>
            <a:r>
              <a:rPr lang="ko-KR" altLang="ko-KR" sz="3100">
                <a:ea typeface="함초롬바탕"/>
              </a:rPr>
              <a:t> </a:t>
            </a:r>
            <a:r>
              <a:rPr lang="ko-KR" altLang="ko-KR" sz="3100">
                <a:solidFill>
                  <a:srgbClr val="ff0000"/>
                </a:solidFill>
                <a:ea typeface="함초롬바탕"/>
              </a:rPr>
              <a:t>왼쪽 전전두피질 더 활발</a:t>
            </a:r>
            <a:endParaRPr lang="ko-KR" altLang="ko-KR" sz="3100">
              <a:solidFill>
                <a:srgbClr val="ff0000"/>
              </a:solidFill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3100">
                <a:latin typeface="함초롬바탕"/>
                <a:ea typeface="함초롬바탕"/>
              </a:rPr>
              <a:t>  (</a:t>
            </a:r>
            <a:r>
              <a:rPr lang="ko-KR" altLang="ko-KR" sz="3100" u="sng">
                <a:latin typeface="함초롬바탕"/>
                <a:ea typeface="함초롬바탕"/>
              </a:rPr>
              <a:t>낙천적</a:t>
            </a:r>
            <a:r>
              <a:rPr lang="ko-KR" altLang="en-US" sz="3100" u="sng">
                <a:latin typeface="함초롬바탕"/>
                <a:ea typeface="함초롬바탕"/>
              </a:rPr>
              <a:t>,</a:t>
            </a:r>
            <a:r>
              <a:rPr lang="ko-KR" altLang="ko-KR" sz="3100" u="sng">
                <a:latin typeface="함초롬바탕"/>
                <a:ea typeface="함초롬바탕"/>
              </a:rPr>
              <a:t> 열정</a:t>
            </a:r>
            <a:r>
              <a:rPr lang="ko-KR" altLang="en-US" sz="3100" u="sng">
                <a:latin typeface="함초롬바탕"/>
                <a:ea typeface="함초롬바탕"/>
              </a:rPr>
              <a:t>적인 </a:t>
            </a:r>
            <a:r>
              <a:rPr lang="ko-KR" altLang="ko-KR" sz="3100" u="sng">
                <a:latin typeface="함초롬바탕"/>
                <a:ea typeface="함초롬바탕"/>
              </a:rPr>
              <a:t>긍정적 감정</a:t>
            </a:r>
            <a:r>
              <a:rPr lang="ko-KR" altLang="en-US" sz="3100" u="sng">
                <a:latin typeface="함초롬바탕"/>
                <a:ea typeface="함초롬바탕"/>
              </a:rPr>
              <a:t> 느낄</a:t>
            </a:r>
            <a:r>
              <a:rPr lang="ko-KR" altLang="ko-KR" sz="3100" u="sng">
                <a:latin typeface="함초롬바탕"/>
                <a:ea typeface="함초롬바탕"/>
              </a:rPr>
              <a:t>때</a:t>
            </a:r>
            <a:endParaRPr lang="ko-KR" altLang="ko-KR" sz="3100" u="sng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3100">
                <a:latin typeface="함초롬바탕"/>
                <a:ea typeface="함초롬바탕"/>
              </a:rPr>
              <a:t>  </a:t>
            </a:r>
            <a:r>
              <a:rPr lang="ko-KR" altLang="ko-KR" sz="3100">
                <a:latin typeface="함초롬바탕"/>
                <a:ea typeface="함초롬바탕"/>
              </a:rPr>
              <a:t> </a:t>
            </a:r>
            <a:r>
              <a:rPr lang="ko-KR" altLang="en-US" sz="3100">
                <a:latin typeface="함초롬바탕"/>
                <a:ea typeface="함초롬바탕"/>
              </a:rPr>
              <a:t>왼쪽</a:t>
            </a:r>
            <a:r>
              <a:rPr lang="ko-KR" altLang="ko-KR" sz="3100">
                <a:latin typeface="함초롬바탕"/>
                <a:ea typeface="함초롬바탕"/>
              </a:rPr>
              <a:t> 전전두피질이 활기를 띠게 된다</a:t>
            </a:r>
            <a:r>
              <a:rPr lang="ko-KR" altLang="en-US" sz="3100">
                <a:latin typeface="함초롬바탕"/>
                <a:ea typeface="함초롬바탕"/>
              </a:rPr>
              <a:t>)</a:t>
            </a:r>
            <a:endParaRPr lang="ko-KR" altLang="en-US" sz="31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endParaRPr lang="ko-KR" altLang="en-US" sz="31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100">
                <a:ea typeface="함초롬바탕"/>
              </a:rPr>
              <a:t>부정적 감정상태</a:t>
            </a:r>
            <a:r>
              <a:rPr lang="ko-KR" altLang="en-US" sz="3100">
                <a:ea typeface="함초롬바탕"/>
              </a:rPr>
              <a:t> : </a:t>
            </a:r>
            <a:r>
              <a:rPr lang="ko-KR" altLang="ko-KR" sz="3100">
                <a:solidFill>
                  <a:srgbClr val="ff0000"/>
                </a:solidFill>
                <a:ea typeface="함초롬바탕"/>
              </a:rPr>
              <a:t>오른쪽 전전두피질 더 활발</a:t>
            </a:r>
            <a:r>
              <a:rPr lang="ko-KR" altLang="ko-KR" sz="3100">
                <a:solidFill>
                  <a:srgbClr val="ff0000"/>
                </a:solidFill>
                <a:latin typeface="함초롬바탕"/>
                <a:ea typeface="함초롬바탕"/>
              </a:rPr>
              <a:t> </a:t>
            </a:r>
            <a:endParaRPr lang="ko-KR" altLang="ko-KR" sz="3100">
              <a:solidFill>
                <a:srgbClr val="ff0000"/>
              </a:solidFill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3100">
                <a:latin typeface="함초롬바탕"/>
                <a:ea typeface="함초롬바탕"/>
              </a:rPr>
              <a:t>   (</a:t>
            </a:r>
            <a:r>
              <a:rPr lang="ko-KR" altLang="ko-KR" sz="3100" u="sng">
                <a:latin typeface="함초롬바탕"/>
                <a:ea typeface="함초롬바탕"/>
              </a:rPr>
              <a:t>불안</a:t>
            </a:r>
            <a:r>
              <a:rPr lang="ko-KR" altLang="en-US" sz="3100" u="sng">
                <a:latin typeface="함초롬바탕"/>
                <a:ea typeface="함초롬바탕"/>
              </a:rPr>
              <a:t>, </a:t>
            </a:r>
            <a:r>
              <a:rPr lang="ko-KR" altLang="ko-KR" sz="3100" u="sng">
                <a:latin typeface="함초롬바탕"/>
                <a:ea typeface="함초롬바탕"/>
              </a:rPr>
              <a:t>분노, 우울</a:t>
            </a:r>
            <a:r>
              <a:rPr lang="ko-KR" altLang="en-US" sz="3100" u="sng">
                <a:latin typeface="함초롬바탕"/>
                <a:ea typeface="함초롬바탕"/>
              </a:rPr>
              <a:t> 등</a:t>
            </a:r>
            <a:r>
              <a:rPr lang="ko-KR" altLang="ko-KR" sz="3100" u="sng">
                <a:latin typeface="함초롬바탕"/>
                <a:ea typeface="함초롬바탕"/>
              </a:rPr>
              <a:t> 불쾌한 감정 </a:t>
            </a:r>
            <a:r>
              <a:rPr lang="ko-KR" altLang="en-US" sz="3100" u="sng">
                <a:latin typeface="함초롬바탕"/>
                <a:ea typeface="함초롬바탕"/>
              </a:rPr>
              <a:t>느</a:t>
            </a:r>
            <a:r>
              <a:rPr lang="ko-KR" altLang="ko-KR" sz="3100" u="sng">
                <a:latin typeface="함초롬바탕"/>
                <a:ea typeface="함초롬바탕"/>
              </a:rPr>
              <a:t>낄 때</a:t>
            </a:r>
            <a:r>
              <a:rPr lang="ko-KR" altLang="en-US" sz="3100">
                <a:latin typeface="함초롬바탕"/>
                <a:ea typeface="함초롬바탕"/>
              </a:rPr>
              <a:t> </a:t>
            </a:r>
            <a:endParaRPr lang="ko-KR" altLang="en-US" sz="31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3100">
                <a:latin typeface="함초롬바탕"/>
                <a:ea typeface="함초롬바탕"/>
              </a:rPr>
              <a:t>   오른쪽</a:t>
            </a:r>
            <a:r>
              <a:rPr lang="ko-KR" altLang="ko-KR" sz="3100">
                <a:latin typeface="함초롬바탕"/>
                <a:ea typeface="함초롬바탕"/>
              </a:rPr>
              <a:t> 전전두피질이</a:t>
            </a:r>
            <a:r>
              <a:rPr lang="ko-KR" altLang="en-US" sz="3100">
                <a:latin typeface="함초롬바탕"/>
                <a:ea typeface="함초롬바탕"/>
              </a:rPr>
              <a:t> 활기를 띠게 된</a:t>
            </a:r>
            <a:r>
              <a:rPr lang="ko-KR" altLang="ko-KR" sz="3100">
                <a:latin typeface="함초롬바탕"/>
                <a:ea typeface="함초롬바탕"/>
              </a:rPr>
              <a:t>다</a:t>
            </a:r>
            <a:r>
              <a:rPr lang="ko-KR" altLang="en-US" sz="3100">
                <a:latin typeface="함초롬바탕"/>
                <a:ea typeface="함초롬바탕"/>
              </a:rPr>
              <a:t>)</a:t>
            </a:r>
            <a:endParaRPr lang="ko-KR" altLang="en-US" sz="31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07443" y="177800"/>
            <a:ext cx="8929115" cy="1811020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700" b="1">
                <a:latin typeface="함초롬바탕"/>
                <a:ea typeface="함초롬바탕"/>
              </a:rPr>
              <a:t> </a:t>
            </a:r>
            <a:r>
              <a:rPr lang="ko-KR" altLang="ko-KR" sz="4600">
                <a:latin typeface="HY울릉도B"/>
              </a:rPr>
              <a:t>좌뇌와 우뇌 차이 표현한 이미지</a:t>
            </a:r>
            <a:r>
              <a:rPr lang="ko-KR" altLang="en-US" sz="3200">
                <a:solidFill>
                  <a:srgbClr val="000000"/>
                </a:solidFill>
                <a:latin typeface="HY울릉도B"/>
              </a:rPr>
              <a:t>(</a:t>
            </a:r>
            <a:r>
              <a:rPr lang="ko-KR" altLang="ko-KR" sz="2700">
                <a:solidFill>
                  <a:srgbClr val="000000"/>
                </a:solidFill>
                <a:latin typeface="HY울릉도B"/>
              </a:rPr>
              <a:t>왼쪽 전전두피질 더 활발</a:t>
            </a:r>
            <a:r>
              <a:rPr lang="ko-KR" altLang="en-US" sz="2700">
                <a:solidFill>
                  <a:srgbClr val="000000"/>
                </a:solidFill>
                <a:latin typeface="HY울릉도B"/>
              </a:rPr>
              <a:t>,</a:t>
            </a:r>
            <a:r>
              <a:rPr lang="ko-KR" altLang="ko-KR" sz="2700">
                <a:solidFill>
                  <a:srgbClr val="000000"/>
                </a:solidFill>
                <a:latin typeface="HY울릉도B"/>
              </a:rPr>
              <a:t> 명상수행자들이 보이는 패턴</a:t>
            </a:r>
            <a:r>
              <a:rPr lang="ko-KR" altLang="en-US" sz="2700">
                <a:solidFill>
                  <a:srgbClr val="000000"/>
                </a:solidFill>
                <a:latin typeface="HY울릉도B"/>
              </a:rPr>
              <a:t>)</a:t>
            </a:r>
            <a:r>
              <a:rPr lang="ko-KR" altLang="ko-KR" sz="2700">
                <a:solidFill>
                  <a:srgbClr val="000000"/>
                </a:solidFill>
                <a:latin typeface="HY울릉도B"/>
              </a:rPr>
              <a:t> </a:t>
            </a:r>
            <a:endParaRPr lang="ko-KR" altLang="ko-KR" sz="2900" b="1">
              <a:solidFill>
                <a:srgbClr val="000000"/>
              </a:solidFill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300" b="1">
                <a:latin typeface="함초롬바탕"/>
                <a:ea typeface="함초롬바탕"/>
              </a:rPr>
              <a:t>  </a:t>
            </a:r>
            <a:endParaRPr lang="ko-KR" altLang="ko-KR" sz="3300" b="1">
              <a:latin typeface="함초롬바탕"/>
              <a:ea typeface="함초롬바탕"/>
            </a:endParaRPr>
          </a:p>
        </p:txBody>
      </p:sp>
      <p:pic>
        <p:nvPicPr>
          <p:cNvPr id="3" name="그림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827532" y="1700784"/>
            <a:ext cx="7560945" cy="47525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51459" y="188595"/>
            <a:ext cx="8641080" cy="1440180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b="1">
                <a:latin typeface="함초롬바탕"/>
                <a:ea typeface="함초롬바탕"/>
              </a:rPr>
              <a:t>       </a:t>
            </a:r>
            <a:r>
              <a:rPr lang="ko-KR" altLang="en-US" sz="4400">
                <a:latin typeface="함초롬바탕"/>
                <a:ea typeface="함초롬바탕"/>
              </a:rPr>
              <a:t> </a:t>
            </a:r>
            <a:r>
              <a:rPr lang="ko-KR" altLang="en-US" sz="4400">
                <a:latin typeface="HY울릉도B"/>
              </a:rPr>
              <a:t>마음챙김</a:t>
            </a:r>
            <a:r>
              <a:rPr lang="ko-KR" altLang="ko-KR" sz="4400">
                <a:latin typeface="HY울릉도B"/>
              </a:rPr>
              <a:t>명상에 기</a:t>
            </a:r>
            <a:r>
              <a:rPr lang="ko-KR" altLang="en-US" sz="4400">
                <a:latin typeface="HY울릉도B"/>
              </a:rPr>
              <a:t>초한</a:t>
            </a:r>
            <a:r>
              <a:rPr lang="ko-KR" altLang="ko-KR" sz="4400">
                <a:latin typeface="HY울릉도B"/>
              </a:rPr>
              <a:t> </a:t>
            </a:r>
            <a:br>
              <a:rPr lang="ko-KR" altLang="en-US" sz="4400">
                <a:latin typeface="HY울릉도B"/>
              </a:rPr>
            </a:br>
            <a:r>
              <a:rPr lang="ko-KR" altLang="en-US" sz="4400">
                <a:latin typeface="HY울릉도B"/>
              </a:rPr>
              <a:t>  </a:t>
            </a:r>
            <a:r>
              <a:rPr lang="ko-KR" altLang="ko-KR" sz="4400">
                <a:solidFill>
                  <a:schemeClr val="accent1"/>
                </a:solidFill>
                <a:latin typeface="HY울릉도B"/>
              </a:rPr>
              <a:t>스트레스 감소 프로그램</a:t>
            </a:r>
            <a:r>
              <a:rPr lang="ko-KR" altLang="en-US" sz="4400">
                <a:solidFill>
                  <a:schemeClr val="accent1"/>
                </a:solidFill>
                <a:latin typeface="HY울릉도B"/>
              </a:rPr>
              <a:t> </a:t>
            </a:r>
            <a:r>
              <a:rPr lang="ko-KR" altLang="ko-KR" sz="3900">
                <a:solidFill>
                  <a:schemeClr val="accent1"/>
                </a:solidFill>
                <a:latin typeface="HY울릉도B"/>
              </a:rPr>
              <a:t>(MBSR)</a:t>
            </a:r>
            <a:endParaRPr lang="ko-KR" altLang="ko-KR" sz="3900">
              <a:solidFill>
                <a:schemeClr val="accent1"/>
              </a:solidFill>
              <a:latin typeface="HY울릉도B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59" y="1772793"/>
            <a:ext cx="8641081" cy="476886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2800">
                <a:ea typeface="함초롬바탕"/>
              </a:rPr>
              <a:t>미국 매사추세츠의대 존 카밧진</a:t>
            </a:r>
            <a:r>
              <a:rPr lang="ko-KR" altLang="ko-KR" sz="2800">
                <a:latin typeface="함초롬바탕"/>
                <a:ea typeface="함초롬바탕"/>
              </a:rPr>
              <a:t>박사</a:t>
            </a:r>
            <a:endParaRPr lang="ko-KR" altLang="ko-KR" sz="28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2800">
                <a:latin typeface="함초롬바탕"/>
                <a:ea typeface="함초롬바탕"/>
              </a:rPr>
              <a:t>하루 3시간</a:t>
            </a:r>
            <a:r>
              <a:rPr lang="ko-KR" altLang="en-US" sz="2800">
                <a:latin typeface="함초롬바탕"/>
                <a:ea typeface="함초롬바탕"/>
              </a:rPr>
              <a:t>,</a:t>
            </a:r>
            <a:r>
              <a:rPr lang="ko-KR" altLang="ko-KR" sz="2800">
                <a:latin typeface="함초롬바탕"/>
                <a:ea typeface="함초롬바탕"/>
              </a:rPr>
              <a:t> 8주 프로그램</a:t>
            </a:r>
            <a:r>
              <a:rPr lang="ko-KR" altLang="en-US" sz="2800">
                <a:latin typeface="함초롬바탕"/>
                <a:ea typeface="함초롬바탕"/>
              </a:rPr>
              <a:t> 실시</a:t>
            </a:r>
            <a:r>
              <a:rPr lang="ko-KR" altLang="ko-KR" sz="2800">
                <a:latin typeface="함초롬바탕"/>
                <a:ea typeface="함초롬바탕"/>
              </a:rPr>
              <a:t> </a:t>
            </a:r>
            <a:endParaRPr lang="ko-KR" altLang="ko-KR" sz="28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2800">
                <a:solidFill>
                  <a:srgbClr val="ff0000"/>
                </a:solidFill>
                <a:latin typeface="함초롬바탕"/>
                <a:ea typeface="함초롬바탕"/>
              </a:rPr>
              <a:t>스트레스 심한</a:t>
            </a:r>
            <a:r>
              <a:rPr lang="ko-KR" altLang="ko-KR" sz="2800">
                <a:latin typeface="함초롬바탕"/>
                <a:ea typeface="함초롬바탕"/>
              </a:rPr>
              <a:t> 생명공학회사</a:t>
            </a:r>
            <a:r>
              <a:rPr lang="ko-KR" altLang="en-US" sz="2800">
                <a:latin typeface="함초롬바탕"/>
                <a:ea typeface="함초롬바탕"/>
              </a:rPr>
              <a:t> </a:t>
            </a:r>
            <a:r>
              <a:rPr lang="ko-KR" altLang="ko-KR" sz="2800">
                <a:latin typeface="함초롬바탕"/>
                <a:ea typeface="함초롬바탕"/>
              </a:rPr>
              <a:t>직원</a:t>
            </a:r>
            <a:r>
              <a:rPr lang="ko-KR" altLang="en-US" sz="2800">
                <a:latin typeface="함초롬바탕"/>
                <a:ea typeface="함초롬바탕"/>
              </a:rPr>
              <a:t>(</a:t>
            </a:r>
            <a:r>
              <a:rPr lang="ko-KR" altLang="ko-KR" sz="2800">
                <a:solidFill>
                  <a:srgbClr val="ff0000"/>
                </a:solidFill>
                <a:latin typeface="함초롬바탕"/>
                <a:ea typeface="함초롬바탕"/>
              </a:rPr>
              <a:t>명상 초보자</a:t>
            </a:r>
            <a:r>
              <a:rPr lang="ko-KR" altLang="en-US" sz="2800">
                <a:latin typeface="함초롬바탕"/>
                <a:ea typeface="함초롬바탕"/>
              </a:rPr>
              <a:t>) 대상</a:t>
            </a:r>
            <a:endParaRPr lang="ko-KR" altLang="en-US" sz="28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en-US" sz="2800">
                <a:latin typeface="함초롬바탕"/>
                <a:ea typeface="함초롬바탕"/>
              </a:rPr>
              <a:t>프로그램 </a:t>
            </a:r>
            <a:r>
              <a:rPr lang="ko-KR" altLang="ko-KR" sz="2800">
                <a:latin typeface="함초롬바탕"/>
                <a:ea typeface="함초롬바탕"/>
              </a:rPr>
              <a:t>전 </a:t>
            </a:r>
            <a:r>
              <a:rPr lang="ko-KR" altLang="en-US" sz="2800">
                <a:latin typeface="함초롬바탕"/>
                <a:ea typeface="함초롬바탕"/>
              </a:rPr>
              <a:t>: </a:t>
            </a:r>
            <a:r>
              <a:rPr lang="ko-KR" altLang="ko-KR" sz="2800">
                <a:latin typeface="함초롬바탕"/>
                <a:ea typeface="함초롬바탕"/>
              </a:rPr>
              <a:t>심한 스트레스</a:t>
            </a:r>
            <a:r>
              <a:rPr lang="ko-KR" altLang="en-US" sz="2800">
                <a:latin typeface="함초롬바탕"/>
                <a:ea typeface="함초롬바탕"/>
              </a:rPr>
              <a:t> 상태</a:t>
            </a:r>
            <a:endParaRPr lang="ko-KR" altLang="en-US" sz="28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바탕"/>
                <a:ea typeface="함초롬바탕"/>
              </a:rPr>
              <a:t> (</a:t>
            </a:r>
            <a:r>
              <a:rPr lang="ko-KR" altLang="ko-KR" sz="2800" u="sng">
                <a:latin typeface="함초롬바탕"/>
                <a:ea typeface="함초롬바탕"/>
              </a:rPr>
              <a:t>감정 결정점 오른쪽</a:t>
            </a:r>
            <a:r>
              <a:rPr lang="ko-KR" altLang="en-US" sz="2800" u="sng">
                <a:latin typeface="함초롬바탕"/>
                <a:ea typeface="함초롬바탕"/>
              </a:rPr>
              <a:t>(부정적상태)</a:t>
            </a:r>
            <a:r>
              <a:rPr lang="ko-KR" altLang="ko-KR" sz="2800" u="sng">
                <a:latin typeface="함초롬바탕"/>
                <a:ea typeface="함초롬바탕"/>
              </a:rPr>
              <a:t>으로 기울어</a:t>
            </a:r>
            <a:r>
              <a:rPr lang="ko-KR" altLang="en-US" sz="2800" u="sng">
                <a:latin typeface="함초롬바탕"/>
                <a:ea typeface="함초롬바탕"/>
              </a:rPr>
              <a:t>졌</a:t>
            </a:r>
            <a:r>
              <a:rPr lang="ko-KR" altLang="ko-KR" sz="2800" u="sng">
                <a:latin typeface="함초롬바탕"/>
                <a:ea typeface="함초롬바탕"/>
              </a:rPr>
              <a:t>다</a:t>
            </a:r>
            <a:r>
              <a:rPr lang="ko-KR" altLang="en-US" sz="2800" u="sng">
                <a:latin typeface="함초롬바탕"/>
                <a:ea typeface="함초롬바탕"/>
              </a:rPr>
              <a:t>)</a:t>
            </a:r>
            <a:r>
              <a:rPr lang="ko-KR" altLang="ko-KR" sz="2800" u="sng">
                <a:latin typeface="함초롬바탕"/>
                <a:ea typeface="함초롬바탕"/>
              </a:rPr>
              <a:t>  </a:t>
            </a:r>
            <a:endParaRPr lang="ko-KR" altLang="ko-KR" sz="2800" u="sng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2800">
                <a:latin typeface="함초롬바탕"/>
                <a:ea typeface="함초롬바탕"/>
              </a:rPr>
              <a:t>프로그램 </a:t>
            </a:r>
            <a:r>
              <a:rPr lang="ko-KR" altLang="en-US" sz="2800">
                <a:latin typeface="함초롬바탕"/>
                <a:ea typeface="함초롬바탕"/>
              </a:rPr>
              <a:t>후</a:t>
            </a:r>
            <a:r>
              <a:rPr lang="ko-KR" altLang="ko-KR" sz="2800">
                <a:latin typeface="함초롬바탕"/>
                <a:ea typeface="함초롬바탕"/>
              </a:rPr>
              <a:t> </a:t>
            </a:r>
            <a:r>
              <a:rPr lang="ko-KR" altLang="en-US" sz="2800">
                <a:latin typeface="함초롬바탕"/>
                <a:ea typeface="함초롬바탕"/>
              </a:rPr>
              <a:t>: </a:t>
            </a:r>
            <a:r>
              <a:rPr lang="ko-KR" altLang="ko-KR" sz="2800">
                <a:latin typeface="함초롬바탕"/>
                <a:ea typeface="함초롬바탕"/>
              </a:rPr>
              <a:t>감정</a:t>
            </a:r>
            <a:r>
              <a:rPr lang="ko-KR" altLang="en-US" sz="2800">
                <a:latin typeface="함초롬바탕"/>
                <a:ea typeface="함초롬바탕"/>
              </a:rPr>
              <a:t>결정점</a:t>
            </a:r>
            <a:r>
              <a:rPr lang="ko-KR" altLang="ko-KR" sz="2800" u="sng">
                <a:latin typeface="함초롬바탕"/>
                <a:ea typeface="함초롬바탕"/>
              </a:rPr>
              <a:t> 왼쪽</a:t>
            </a:r>
            <a:r>
              <a:rPr lang="ko-KR" altLang="en-US" sz="2800" u="sng">
                <a:latin typeface="함초롬바탕"/>
                <a:ea typeface="함초롬바탕"/>
              </a:rPr>
              <a:t>(긍정적인상태)으</a:t>
            </a:r>
            <a:r>
              <a:rPr lang="ko-KR" altLang="ko-KR" sz="2800" u="sng">
                <a:latin typeface="함초롬바탕"/>
                <a:ea typeface="함초롬바탕"/>
              </a:rPr>
              <a:t>로 </a:t>
            </a:r>
            <a:endParaRPr lang="ko-KR" altLang="ko-KR" sz="2800" u="sng">
              <a:latin typeface="함초롬바탕"/>
              <a:ea typeface="함초롬바탕"/>
            </a:endParaRPr>
          </a:p>
          <a:p>
            <a:pPr marL="0" indent="0">
              <a:buNone/>
              <a:defRPr lang="ko-KR" altLang="en-US"/>
            </a:pPr>
            <a:r>
              <a:rPr lang="ko-KR" altLang="en-US" sz="2800">
                <a:latin typeface="함초롬바탕"/>
                <a:ea typeface="함초롬바탕"/>
              </a:rPr>
              <a:t>                      </a:t>
            </a:r>
            <a:r>
              <a:rPr lang="ko-KR" altLang="ko-KR" sz="2800" u="sng">
                <a:latin typeface="함초롬바탕"/>
                <a:ea typeface="함초롬바탕"/>
              </a:rPr>
              <a:t>옮</a:t>
            </a:r>
            <a:r>
              <a:rPr lang="ko-KR" altLang="en-US" sz="2800" u="sng">
                <a:latin typeface="함초롬바탕"/>
                <a:ea typeface="함초롬바탕"/>
              </a:rPr>
              <a:t>겨</a:t>
            </a:r>
            <a:r>
              <a:rPr lang="ko-KR" altLang="ko-KR" sz="2800" u="sng">
                <a:latin typeface="함초롬바탕"/>
                <a:ea typeface="함초롬바탕"/>
              </a:rPr>
              <a:t>갔고 기분도 </a:t>
            </a:r>
            <a:r>
              <a:rPr lang="ko-KR" altLang="en-US" sz="2800" u="sng">
                <a:latin typeface="함초롬바탕"/>
                <a:ea typeface="함초롬바탕"/>
              </a:rPr>
              <a:t>좋아졌</a:t>
            </a:r>
            <a:r>
              <a:rPr lang="ko-KR" altLang="ko-KR" sz="2800" u="sng">
                <a:latin typeface="함초롬바탕"/>
                <a:ea typeface="함초롬바탕"/>
              </a:rPr>
              <a:t>다 </a:t>
            </a:r>
            <a:endParaRPr lang="ko-KR" altLang="ko-KR" sz="2800" u="sng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en-US" sz="2800">
                <a:latin typeface="함초롬바탕"/>
                <a:ea typeface="함초롬바탕"/>
              </a:rPr>
              <a:t>사후</a:t>
            </a:r>
            <a:r>
              <a:rPr lang="ko-KR" altLang="ko-KR" sz="2800">
                <a:latin typeface="함초롬바탕"/>
                <a:ea typeface="함초롬바탕"/>
              </a:rPr>
              <a:t>결과 </a:t>
            </a:r>
            <a:r>
              <a:rPr lang="ko-KR" altLang="en-US" sz="2800">
                <a:latin typeface="함초롬바탕"/>
                <a:ea typeface="함초롬바탕"/>
              </a:rPr>
              <a:t>보고 : 자신의 </a:t>
            </a:r>
            <a:r>
              <a:rPr lang="ko-KR" altLang="ko-KR" sz="2800">
                <a:latin typeface="함초롬바탕"/>
                <a:ea typeface="함초롬바탕"/>
              </a:rPr>
              <a:t>일에 열정적</a:t>
            </a:r>
            <a:r>
              <a:rPr lang="ko-KR" altLang="en-US" sz="2800">
                <a:latin typeface="함초롬바탕"/>
                <a:ea typeface="함초롬바탕"/>
              </a:rPr>
              <a:t>으로</a:t>
            </a:r>
            <a:r>
              <a:rPr lang="ko-KR" altLang="ko-KR" sz="2800">
                <a:latin typeface="함초롬바탕"/>
                <a:ea typeface="함초롬바탕"/>
              </a:rPr>
              <a:t> </a:t>
            </a:r>
            <a:r>
              <a:rPr lang="ko-KR" altLang="en-US" sz="2800">
                <a:latin typeface="함초롬바탕"/>
                <a:ea typeface="함초롬바탕"/>
              </a:rPr>
              <a:t>불안없이</a:t>
            </a:r>
            <a:endParaRPr lang="ko-KR" altLang="en-US" sz="2800">
              <a:latin typeface="함초롬바탕"/>
              <a:ea typeface="함초롬바탕"/>
            </a:endParaRPr>
          </a:p>
          <a:p>
            <a:pPr marL="0" indent="0">
              <a:buNone/>
              <a:defRPr lang="ko-KR" altLang="en-US"/>
            </a:pPr>
            <a:r>
              <a:rPr lang="ko-KR" altLang="en-US" sz="2800">
                <a:latin typeface="함초롬바탕"/>
                <a:ea typeface="함초롬바탕"/>
              </a:rPr>
              <a:t>                          </a:t>
            </a:r>
            <a:r>
              <a:rPr lang="ko-KR" altLang="ko-KR" sz="2800">
                <a:latin typeface="함초롬바탕"/>
                <a:ea typeface="함초롬바탕"/>
              </a:rPr>
              <a:t>참여</a:t>
            </a:r>
            <a:r>
              <a:rPr lang="ko-KR" altLang="en-US" sz="2800">
                <a:latin typeface="함초롬바탕"/>
                <a:ea typeface="함초롬바탕"/>
              </a:rPr>
              <a:t>하게 되었다</a:t>
            </a:r>
            <a:endParaRPr lang="ko-KR" altLang="en-US" sz="2800">
              <a:latin typeface="함초롬바탕"/>
              <a:ea typeface="함초롬바탕"/>
            </a:endParaRPr>
          </a:p>
          <a:p>
            <a:pPr marL="0" indent="0">
              <a:buNone/>
              <a:defRPr lang="ko-KR" altLang="en-US"/>
            </a:pPr>
            <a:r>
              <a:rPr lang="ko-KR" altLang="en-US" sz="2700">
                <a:latin typeface="함초롬바탕"/>
                <a:ea typeface="함초롬바탕"/>
              </a:rPr>
              <a:t>                          </a:t>
            </a:r>
            <a:endParaRPr lang="ko-KR" altLang="ko-KR" sz="27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15455" y="232790"/>
            <a:ext cx="8713089" cy="1395984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500" b="1">
                <a:latin typeface="함초롬바탕"/>
                <a:ea typeface="함초롬바탕"/>
              </a:rPr>
              <a:t>    </a:t>
            </a:r>
            <a:r>
              <a:rPr lang="ko-KR" altLang="ko-KR" sz="4500">
                <a:latin typeface="HY울릉도B"/>
              </a:rPr>
              <a:t>미국 하버드의대 심리학자 </a:t>
            </a:r>
            <a:endParaRPr lang="ko-KR" altLang="ko-KR" sz="4500">
              <a:latin typeface="HY울릉도B"/>
            </a:endParaRPr>
          </a:p>
          <a:p>
            <a:pPr>
              <a:defRPr lang="ko-KR" altLang="en-US"/>
            </a:pPr>
            <a:r>
              <a:rPr lang="ko-KR" altLang="en-US" sz="4500">
                <a:latin typeface="HY울릉도B"/>
              </a:rPr>
              <a:t>    </a:t>
            </a:r>
            <a:r>
              <a:rPr lang="ko-KR" altLang="ko-KR" sz="4500">
                <a:latin typeface="HY울릉도B"/>
              </a:rPr>
              <a:t>사라 라자 박사팀</a:t>
            </a:r>
            <a:r>
              <a:rPr lang="ko-KR" altLang="en-US" sz="4500">
                <a:latin typeface="HY울릉도B"/>
              </a:rPr>
              <a:t> 연구결과</a:t>
            </a:r>
            <a:endParaRPr lang="ko-KR" altLang="en-US" sz="4500">
              <a:latin typeface="HY울릉도B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ko-KR" sz="3100">
                <a:latin typeface="함초롬바탕"/>
                <a:ea typeface="함초롬바탕"/>
              </a:rPr>
              <a:t>법관</a:t>
            </a:r>
            <a:r>
              <a:rPr lang="ko-KR" altLang="en-US" sz="3100">
                <a:latin typeface="함초롬바탕"/>
                <a:ea typeface="함초롬바탕"/>
              </a:rPr>
              <a:t>,</a:t>
            </a:r>
            <a:r>
              <a:rPr lang="ko-KR" altLang="ko-KR" sz="3100">
                <a:latin typeface="함초롬바탕"/>
                <a:ea typeface="함초롬바탕"/>
              </a:rPr>
              <a:t> 언론인 등 </a:t>
            </a:r>
            <a:r>
              <a:rPr lang="ko-KR" altLang="en-US" sz="3100">
                <a:solidFill>
                  <a:srgbClr val="ff0000"/>
                </a:solidFill>
                <a:latin typeface="함초롬바탕"/>
                <a:ea typeface="함초롬바탕"/>
              </a:rPr>
              <a:t>일반</a:t>
            </a:r>
            <a:r>
              <a:rPr lang="ko-KR" altLang="ko-KR" sz="3100">
                <a:solidFill>
                  <a:srgbClr val="ff0000"/>
                </a:solidFill>
                <a:latin typeface="함초롬바탕"/>
                <a:ea typeface="함초롬바탕"/>
              </a:rPr>
              <a:t>인 대상</a:t>
            </a:r>
            <a:r>
              <a:rPr lang="ko-KR" altLang="en-US" sz="3100">
                <a:latin typeface="함초롬바탕"/>
                <a:ea typeface="함초롬바탕"/>
              </a:rPr>
              <a:t> </a:t>
            </a:r>
            <a:endParaRPr lang="ko-KR" altLang="en-US" sz="31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100">
                <a:latin typeface="함초롬바탕"/>
                <a:ea typeface="함초롬바탕"/>
              </a:rPr>
              <a:t>하루 40분씩 2달</a:t>
            </a:r>
            <a:r>
              <a:rPr lang="ko-KR" altLang="en-US" sz="3100">
                <a:latin typeface="함초롬바탕"/>
                <a:ea typeface="함초롬바탕"/>
              </a:rPr>
              <a:t> ~ </a:t>
            </a:r>
            <a:r>
              <a:rPr lang="ko-KR" altLang="ko-KR" sz="3100">
                <a:latin typeface="함초롬바탕"/>
                <a:ea typeface="함초롬바탕"/>
              </a:rPr>
              <a:t>1년 정도 명상</a:t>
            </a:r>
            <a:r>
              <a:rPr lang="ko-KR" altLang="en-US" sz="3100">
                <a:latin typeface="함초롬바탕"/>
                <a:ea typeface="함초롬바탕"/>
              </a:rPr>
              <a:t>활동</a:t>
            </a:r>
            <a:endParaRPr lang="ko-KR" altLang="en-US" sz="31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en-US" sz="3100">
                <a:latin typeface="함초롬바탕"/>
                <a:ea typeface="함초롬바탕"/>
              </a:rPr>
              <a:t>결과 : </a:t>
            </a:r>
            <a:r>
              <a:rPr lang="ko-KR" altLang="en-US" sz="3100" u="sng">
                <a:latin typeface="함초롬바탕"/>
                <a:ea typeface="함초롬바탕"/>
              </a:rPr>
              <a:t>스트레스 감소</a:t>
            </a:r>
            <a:r>
              <a:rPr lang="ko-KR" altLang="en-US" sz="3100">
                <a:latin typeface="함초롬바탕"/>
                <a:ea typeface="함초롬바탕"/>
              </a:rPr>
              <a:t>로 기분이 좋아지고, </a:t>
            </a:r>
            <a:endParaRPr lang="ko-KR" altLang="en-US" sz="3100">
              <a:latin typeface="함초롬바탕"/>
              <a:ea typeface="함초롬바탕"/>
            </a:endParaRPr>
          </a:p>
          <a:p>
            <a:pPr marL="0" indent="0">
              <a:buNone/>
              <a:defRPr lang="ko-KR" altLang="en-US"/>
            </a:pPr>
            <a:r>
              <a:rPr lang="ko-KR" altLang="en-US" sz="3100">
                <a:latin typeface="함초롬바탕"/>
                <a:ea typeface="함초롬바탕"/>
              </a:rPr>
              <a:t>           </a:t>
            </a:r>
            <a:r>
              <a:rPr lang="ko-KR" altLang="en-US" sz="3100" u="sng">
                <a:latin typeface="함초롬바탕"/>
                <a:ea typeface="함초롬바탕"/>
              </a:rPr>
              <a:t>사고가 명료</a:t>
            </a:r>
            <a:r>
              <a:rPr lang="ko-KR" altLang="en-US" sz="3100">
                <a:latin typeface="함초롬바탕"/>
                <a:ea typeface="함초롬바탕"/>
              </a:rPr>
              <a:t>해지고, </a:t>
            </a:r>
            <a:endParaRPr lang="ko-KR" altLang="en-US" sz="3100">
              <a:latin typeface="함초롬바탕"/>
              <a:ea typeface="함초롬바탕"/>
            </a:endParaRPr>
          </a:p>
          <a:p>
            <a:pPr marL="0" indent="0">
              <a:buNone/>
              <a:defRPr lang="ko-KR" altLang="en-US"/>
            </a:pPr>
            <a:r>
              <a:rPr lang="ko-KR" altLang="en-US" sz="3100">
                <a:latin typeface="함초롬바탕"/>
                <a:ea typeface="함초롬바탕"/>
              </a:rPr>
              <a:t>           어려운 상황에도</a:t>
            </a:r>
            <a:r>
              <a:rPr lang="ko-KR" altLang="en-US" sz="3100" u="sng">
                <a:latin typeface="함초롬바탕"/>
                <a:ea typeface="함초롬바탕"/>
              </a:rPr>
              <a:t> 주의집중력 유지</a:t>
            </a:r>
            <a:r>
              <a:rPr lang="ko-KR" altLang="en-US" sz="3100">
                <a:latin typeface="함초롬바탕"/>
                <a:ea typeface="함초롬바탕"/>
              </a:rPr>
              <a:t>됐다</a:t>
            </a:r>
            <a:endParaRPr lang="ko-KR" altLang="en-US" sz="3100">
              <a:latin typeface="함초롬바탕"/>
              <a:ea typeface="함초롬바탕"/>
            </a:endParaRPr>
          </a:p>
          <a:p>
            <a:pPr>
              <a:defRPr/>
            </a:pPr>
            <a:r>
              <a:rPr lang="ko-KR" altLang="ko-KR" sz="3100">
                <a:solidFill>
                  <a:srgbClr val="ff0000"/>
                </a:solidFill>
                <a:latin typeface="함초롬바탕"/>
                <a:ea typeface="함초롬바탕"/>
              </a:rPr>
              <a:t>fMRI 조사</a:t>
            </a:r>
            <a:r>
              <a:rPr lang="ko-KR" altLang="en-US" sz="3100">
                <a:solidFill>
                  <a:srgbClr val="ff0000"/>
                </a:solidFill>
                <a:latin typeface="함초롬바탕"/>
                <a:ea typeface="함초롬바탕"/>
              </a:rPr>
              <a:t> </a:t>
            </a:r>
            <a:r>
              <a:rPr lang="ko-KR" altLang="ko-KR" sz="3100">
                <a:solidFill>
                  <a:srgbClr val="ff0000"/>
                </a:solidFill>
                <a:latin typeface="함초롬바탕"/>
                <a:ea typeface="함초롬바탕"/>
              </a:rPr>
              <a:t>결과</a:t>
            </a:r>
            <a:r>
              <a:rPr lang="ko-KR" altLang="ko-KR" sz="3100">
                <a:latin typeface="함초롬바탕"/>
                <a:ea typeface="함초롬바탕"/>
              </a:rPr>
              <a:t> </a:t>
            </a:r>
            <a:r>
              <a:rPr lang="ko-KR" altLang="en-US" sz="3100">
                <a:latin typeface="함초롬바탕"/>
                <a:ea typeface="함초롬바탕"/>
              </a:rPr>
              <a:t>: </a:t>
            </a:r>
            <a:r>
              <a:rPr lang="ko-KR" altLang="ko-KR" sz="3100">
                <a:latin typeface="함초롬바탕"/>
                <a:ea typeface="함초롬바탕"/>
              </a:rPr>
              <a:t>자비심</a:t>
            </a:r>
            <a:r>
              <a:rPr lang="ko-KR" altLang="en-US" sz="3100">
                <a:latin typeface="함초롬바탕"/>
                <a:ea typeface="함초롬바탕"/>
              </a:rPr>
              <a:t>,</a:t>
            </a:r>
            <a:r>
              <a:rPr lang="ko-KR" altLang="ko-KR" sz="3100">
                <a:latin typeface="함초롬바탕"/>
                <a:ea typeface="함초롬바탕"/>
              </a:rPr>
              <a:t> 행복감 담당 뇌 부위</a:t>
            </a:r>
            <a:r>
              <a:rPr lang="ko-KR" altLang="en-US" sz="3100">
                <a:latin typeface="함초롬바탕"/>
                <a:ea typeface="함초롬바탕"/>
              </a:rPr>
              <a:t> </a:t>
            </a:r>
            <a:endParaRPr lang="ko-KR" altLang="en-US" sz="3100">
              <a:latin typeface="함초롬바탕"/>
              <a:ea typeface="함초롬바탕"/>
            </a:endParaRPr>
          </a:p>
          <a:p>
            <a:pPr marL="0" indent="0">
              <a:buNone/>
              <a:defRPr lang="ko-KR" altLang="en-US"/>
            </a:pPr>
            <a:r>
              <a:rPr lang="ko-KR" altLang="en-US" sz="3100">
                <a:solidFill>
                  <a:srgbClr val="ff0000"/>
                </a:solidFill>
                <a:ea typeface="함초롬바탕"/>
              </a:rPr>
              <a:t>       </a:t>
            </a:r>
            <a:r>
              <a:rPr lang="ko-KR" altLang="ko-KR" sz="3100">
                <a:solidFill>
                  <a:srgbClr val="ff0000"/>
                </a:solidFill>
                <a:ea typeface="함초롬바탕"/>
              </a:rPr>
              <a:t>좌측 전전두엽</a:t>
            </a:r>
            <a:r>
              <a:rPr lang="ko-KR" altLang="ko-KR" sz="3100">
                <a:solidFill>
                  <a:srgbClr val="ff0000"/>
                </a:solidFill>
                <a:latin typeface="함초롬바탕"/>
                <a:ea typeface="함초롬바탕"/>
              </a:rPr>
              <a:t> 0.1~0.2mm 더 두꺼워</a:t>
            </a:r>
            <a:r>
              <a:rPr lang="ko-KR" altLang="en-US" sz="3100">
                <a:solidFill>
                  <a:srgbClr val="ff0000"/>
                </a:solidFill>
                <a:latin typeface="함초롬바탕"/>
                <a:ea typeface="함초롬바탕"/>
              </a:rPr>
              <a:t>졌다</a:t>
            </a:r>
            <a:endParaRPr lang="ko-KR" altLang="en-US" sz="3100">
              <a:solidFill>
                <a:srgbClr val="ff0000"/>
              </a:solidFill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en-US" sz="29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endParaRPr lang="ko-KR" altLang="en-US" sz="29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en-US" sz="2900">
              <a:solidFill>
                <a:srgbClr val="ff0000"/>
              </a:solidFill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endParaRPr lang="ko-KR" altLang="ko-KR" sz="2700">
              <a:ea typeface="함초롬바탕"/>
            </a:endParaRPr>
          </a:p>
          <a:p>
            <a:pPr>
              <a:defRPr lang="ko-KR" altLang="en-US"/>
            </a:pPr>
            <a:endParaRPr lang="ko-KR" altLang="en-US" sz="27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endParaRPr lang="ko-KR" altLang="en-US" sz="27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endParaRPr lang="ko-KR" altLang="ko-KR" sz="27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2700">
                <a:latin typeface="함초롬바탕"/>
                <a:ea typeface="함초롬바탕"/>
              </a:rPr>
              <a:t>  </a:t>
            </a:r>
            <a:endParaRPr lang="ko-KR" altLang="en-US" sz="27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ko-KR" sz="27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ko-KR" sz="27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6203" y="304800"/>
            <a:ext cx="8691592" cy="9239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000"/>
              <a:t>명상하는 시간만큼  달라진다</a:t>
            </a:r>
            <a:endParaRPr lang="ko-KR" altLang="en-US" sz="5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6204" y="1228725"/>
            <a:ext cx="8691592" cy="5008626"/>
          </a:xfrm>
        </p:spPr>
        <p:txBody>
          <a:bodyPr/>
          <a:lstStyle/>
          <a:p>
            <a:pPr lvl="2">
              <a:buNone/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ko-KR" sz="3100">
                <a:solidFill>
                  <a:srgbClr val="ff0000"/>
                </a:solidFill>
                <a:latin typeface="함초롬바탕"/>
                <a:ea typeface="함초롬바탕"/>
              </a:rPr>
              <a:t>11</a:t>
            </a:r>
            <a:r>
              <a:rPr lang="ko-KR" altLang="ko-KR" sz="3100">
                <a:solidFill>
                  <a:srgbClr val="ff0000"/>
                </a:solidFill>
                <a:ea typeface="함초롬바탕"/>
              </a:rPr>
              <a:t>시간 짧은 명상</a:t>
            </a:r>
            <a:r>
              <a:rPr lang="ko-KR" altLang="en-US" sz="3100">
                <a:ea typeface="함초롬바탕"/>
              </a:rPr>
              <a:t> : </a:t>
            </a:r>
            <a:r>
              <a:rPr lang="ko-KR" altLang="ko-KR" sz="3100">
                <a:ea typeface="함초롬바탕"/>
              </a:rPr>
              <a:t>자기조절 관여</a:t>
            </a:r>
            <a:r>
              <a:rPr lang="ko-KR" altLang="en-US" sz="3100">
                <a:ea typeface="함초롬바탕"/>
              </a:rPr>
              <a:t> 부위</a:t>
            </a:r>
            <a:r>
              <a:rPr lang="ko-KR" altLang="ko-KR" sz="3100">
                <a:ea typeface="함초롬바탕"/>
              </a:rPr>
              <a:t>  </a:t>
            </a:r>
            <a:endParaRPr lang="ko-KR" altLang="ko-KR" sz="3100"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3100">
                <a:ea typeface="함초롬바탕"/>
              </a:rPr>
              <a:t>                                </a:t>
            </a:r>
            <a:r>
              <a:rPr lang="ko-KR" altLang="ko-KR" sz="3100">
                <a:ea typeface="함초롬바탕"/>
              </a:rPr>
              <a:t>대상회백색질 변화</a:t>
            </a:r>
            <a:r>
              <a:rPr lang="ko-KR" altLang="en-US" sz="3100">
                <a:ea typeface="함초롬바탕"/>
              </a:rPr>
              <a:t> 나타났다</a:t>
            </a:r>
            <a:endParaRPr lang="ko-KR" altLang="en-US" sz="3100"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2500">
                <a:latin typeface="함초롬바탕"/>
                <a:ea typeface="함초롬바탕"/>
              </a:rPr>
              <a:t>  </a:t>
            </a:r>
            <a:r>
              <a:rPr lang="ko-KR" altLang="en-US" sz="2800">
                <a:latin typeface="함초롬바탕"/>
                <a:ea typeface="함초롬바탕"/>
              </a:rPr>
              <a:t>(</a:t>
            </a:r>
            <a:r>
              <a:rPr lang="ko-KR" altLang="ko-KR" sz="2800" u="sng">
                <a:ea typeface="함초롬바탕"/>
              </a:rPr>
              <a:t>명상이 자기조절능력 높이고 정신질환을 예방할 수 있는 배경</a:t>
            </a:r>
            <a:r>
              <a:rPr lang="ko-KR" altLang="en-US" sz="2800" u="sng">
                <a:latin typeface="함초롬바탕"/>
                <a:ea typeface="함초롬바탕"/>
              </a:rPr>
              <a:t>이 된다</a:t>
            </a:r>
            <a:r>
              <a:rPr lang="ko-KR" altLang="en-US" sz="2800">
                <a:latin typeface="함초롬바탕"/>
                <a:ea typeface="함초롬바탕"/>
              </a:rPr>
              <a:t>는 의미)</a:t>
            </a:r>
            <a:r>
              <a:rPr lang="ko-KR" altLang="ko-KR" sz="2800">
                <a:latin typeface="함초롬바탕"/>
                <a:ea typeface="함초롬바탕"/>
              </a:rPr>
              <a:t> </a:t>
            </a:r>
            <a:endParaRPr lang="ko-KR" altLang="ko-KR" sz="28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ko-KR" sz="2500">
                <a:latin typeface="함초롬바탕"/>
                <a:ea typeface="함초롬바탕"/>
              </a:rPr>
              <a:t>    </a:t>
            </a:r>
            <a:endParaRPr lang="ko-KR" altLang="ko-KR" sz="25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2900">
                <a:solidFill>
                  <a:srgbClr val="ff0000"/>
                </a:solidFill>
                <a:latin typeface="함초롬바탕"/>
                <a:ea typeface="함초롬바탕"/>
              </a:rPr>
              <a:t>면역기능강화</a:t>
            </a:r>
            <a:r>
              <a:rPr lang="ko-KR" altLang="en-US" sz="2900">
                <a:latin typeface="함초롬바탕"/>
                <a:ea typeface="함초롬바탕"/>
              </a:rPr>
              <a:t> :</a:t>
            </a:r>
            <a:r>
              <a:rPr lang="ko-KR" altLang="ko-KR" sz="2900">
                <a:latin typeface="함초롬바탕"/>
                <a:ea typeface="함초롬바탕"/>
              </a:rPr>
              <a:t>명상</a:t>
            </a:r>
            <a:r>
              <a:rPr lang="ko-KR" altLang="en-US" sz="2900">
                <a:latin typeface="함초롬바탕"/>
                <a:ea typeface="함초롬바탕"/>
              </a:rPr>
              <a:t> 후</a:t>
            </a:r>
            <a:r>
              <a:rPr lang="ko-KR" altLang="ko-KR" sz="2900">
                <a:latin typeface="함초롬바탕"/>
                <a:ea typeface="함초롬바탕"/>
              </a:rPr>
              <a:t> 독감 바이러스 </a:t>
            </a:r>
            <a:r>
              <a:rPr lang="ko-KR" altLang="en-US" sz="2900">
                <a:latin typeface="함초롬바탕"/>
                <a:ea typeface="함초롬바탕"/>
              </a:rPr>
              <a:t>항체 양 조사</a:t>
            </a:r>
            <a:endParaRPr lang="ko-KR" altLang="en-US" sz="29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2900">
                <a:latin typeface="함초롬바탕"/>
                <a:ea typeface="함초롬바탕"/>
              </a:rPr>
              <a:t>   </a:t>
            </a:r>
            <a:r>
              <a:rPr lang="ko-KR" altLang="ko-KR" sz="2900">
                <a:solidFill>
                  <a:srgbClr val="ff0000"/>
                </a:solidFill>
                <a:latin typeface="함초롬바탕"/>
                <a:ea typeface="함초롬바탕"/>
              </a:rPr>
              <a:t>결과</a:t>
            </a:r>
            <a:r>
              <a:rPr lang="ko-KR" altLang="en-US" sz="2900">
                <a:solidFill>
                  <a:srgbClr val="ff0000"/>
                </a:solidFill>
                <a:latin typeface="함초롬바탕"/>
                <a:ea typeface="함초롬바탕"/>
              </a:rPr>
              <a:t> </a:t>
            </a:r>
            <a:r>
              <a:rPr lang="en-US" altLang="ko-KR" sz="2900">
                <a:solidFill>
                  <a:srgbClr val="000000"/>
                </a:solidFill>
                <a:latin typeface="함초롬바탕"/>
                <a:ea typeface="함초롬바탕"/>
              </a:rPr>
              <a:t>:</a:t>
            </a:r>
            <a:r>
              <a:rPr lang="ko-KR" altLang="ko-KR" sz="2900">
                <a:latin typeface="함초롬바탕"/>
                <a:ea typeface="함초롬바탕"/>
              </a:rPr>
              <a:t>명상하지 않은 사람보다 </a:t>
            </a:r>
            <a:r>
              <a:rPr lang="ko-KR" altLang="en-US" sz="2900" u="sng">
                <a:latin typeface="함초롬바탕"/>
                <a:ea typeface="함초롬바탕"/>
              </a:rPr>
              <a:t>항체가 </a:t>
            </a:r>
            <a:r>
              <a:rPr lang="ko-KR" altLang="ko-KR" sz="2900" u="sng">
                <a:latin typeface="함초롬바탕"/>
                <a:ea typeface="함초롬바탕"/>
              </a:rPr>
              <a:t>더 많</a:t>
            </a:r>
            <a:r>
              <a:rPr lang="ko-KR" altLang="en-US" sz="2900" u="sng">
                <a:latin typeface="함초롬바탕"/>
                <a:ea typeface="함초롬바탕"/>
              </a:rPr>
              <a:t>았다</a:t>
            </a:r>
            <a:endParaRPr lang="ko-KR" altLang="en-US" sz="2900" u="sng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3000">
                <a:latin typeface="함초롬바탕"/>
                <a:ea typeface="함초롬바탕"/>
              </a:rPr>
              <a:t>(</a:t>
            </a:r>
            <a:r>
              <a:rPr lang="ko-KR" altLang="ko-KR" sz="2800">
                <a:latin typeface="함초롬바탕"/>
                <a:ea typeface="함초롬바탕"/>
              </a:rPr>
              <a:t>독감에 걸리더라도 명상 한 사람들</a:t>
            </a:r>
            <a:r>
              <a:rPr lang="ko-KR" altLang="en-US" sz="2800">
                <a:latin typeface="함초롬바탕"/>
                <a:ea typeface="함초롬바탕"/>
              </a:rPr>
              <a:t> </a:t>
            </a:r>
            <a:r>
              <a:rPr lang="ko-KR" altLang="ko-KR" sz="2800">
                <a:latin typeface="함초롬바탕"/>
                <a:ea typeface="함초롬바탕"/>
              </a:rPr>
              <a:t>증세가 가벼웠다</a:t>
            </a:r>
            <a:r>
              <a:rPr lang="ko-KR" altLang="en-US" sz="3000">
                <a:latin typeface="함초롬바탕"/>
                <a:ea typeface="함초롬바탕"/>
              </a:rPr>
              <a:t>)</a:t>
            </a:r>
            <a:r>
              <a:rPr lang="ko-KR" altLang="ko-KR" sz="2700">
                <a:latin typeface="함초롬바탕"/>
                <a:ea typeface="함초롬바탕"/>
              </a:rPr>
              <a:t> </a:t>
            </a:r>
            <a:endParaRPr lang="ko-KR" altLang="ko-KR" sz="2700">
              <a:latin typeface="함초롬바탕"/>
              <a:ea typeface="함초롬바탕"/>
            </a:endParaRPr>
          </a:p>
          <a:p>
            <a:pPr lvl="8">
              <a:defRPr lang="ko-KR" altLang="en-US"/>
            </a:pPr>
            <a:endParaRPr lang="ko-KR" altLang="ko-KR" sz="2800">
              <a:solidFill>
                <a:schemeClr val="tx1"/>
              </a:solidFill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ko-KR" sz="2300">
                <a:latin typeface="함초롬바탕"/>
                <a:ea typeface="함초롬바탕"/>
              </a:rPr>
              <a:t>  </a:t>
            </a:r>
            <a:endParaRPr lang="ko-KR" altLang="ko-KR" sz="23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ko-KR" sz="1000">
                <a:latin typeface="함초롬바탕"/>
                <a:ea typeface="함초롬바탕"/>
              </a:rPr>
              <a:t> </a:t>
            </a:r>
            <a:endParaRPr lang="ko-KR" altLang="ko-KR" sz="10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en-US" sz="1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07442" y="304800"/>
            <a:ext cx="8785098" cy="1251966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200">
                <a:latin typeface="함초롬바탕"/>
                <a:ea typeface="함초롬바탕"/>
              </a:rPr>
              <a:t>    </a:t>
            </a:r>
            <a:r>
              <a:rPr lang="ko-KR" altLang="ko-KR" sz="4500">
                <a:latin typeface="HY울릉도B"/>
              </a:rPr>
              <a:t>미국 애리조나대 심리학자 </a:t>
            </a:r>
            <a:endParaRPr lang="ko-KR" altLang="ko-KR" sz="4500">
              <a:latin typeface="HY울릉도B"/>
            </a:endParaRPr>
          </a:p>
          <a:p>
            <a:pPr>
              <a:defRPr lang="ko-KR" altLang="en-US"/>
            </a:pPr>
            <a:r>
              <a:rPr lang="ko-KR" altLang="en-US" sz="4500">
                <a:latin typeface="HY울릉도B"/>
              </a:rPr>
              <a:t>               </a:t>
            </a:r>
            <a:r>
              <a:rPr lang="ko-KR" altLang="ko-KR" sz="4500">
                <a:latin typeface="HY울릉도B"/>
              </a:rPr>
              <a:t>샤피로</a:t>
            </a:r>
            <a:r>
              <a:rPr lang="ko-KR" altLang="en-US" sz="4500">
                <a:latin typeface="HY울릉도B"/>
              </a:rPr>
              <a:t> </a:t>
            </a:r>
            <a:r>
              <a:rPr lang="ko-KR" altLang="ko-KR" sz="4500">
                <a:latin typeface="HY울릉도B"/>
              </a:rPr>
              <a:t>박사</a:t>
            </a:r>
            <a:endParaRPr lang="ko-KR" altLang="ko-KR" sz="4500">
              <a:latin typeface="HY울릉도B"/>
            </a:endParaRP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59" y="1556766"/>
            <a:ext cx="8641080" cy="4824603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ko-KR">
                <a:latin typeface="함초롬바탕"/>
                <a:ea typeface="함초롬바탕"/>
              </a:rPr>
              <a:t> </a:t>
            </a:r>
            <a:r>
              <a:rPr lang="ko-KR" altLang="ko-KR" sz="3200">
                <a:solidFill>
                  <a:srgbClr val="ff0000"/>
                </a:solidFill>
                <a:latin typeface="함초롬바탕"/>
                <a:ea typeface="함초롬바탕"/>
              </a:rPr>
              <a:t>유방암 환자</a:t>
            </a:r>
            <a:r>
              <a:rPr lang="ko-KR" altLang="ko-KR" sz="3200">
                <a:latin typeface="함초롬바탕"/>
                <a:ea typeface="함초롬바탕"/>
              </a:rPr>
              <a:t> 명상프로그램 결과 </a:t>
            </a:r>
            <a:endParaRPr lang="ko-KR" altLang="ko-KR" sz="32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3200">
                <a:latin typeface="함초롬바탕"/>
                <a:ea typeface="함초롬바탕"/>
              </a:rPr>
              <a:t>                                 </a:t>
            </a:r>
            <a:r>
              <a:rPr lang="en-US" altLang="ko-KR" sz="3200">
                <a:latin typeface="함초롬바탕"/>
                <a:ea typeface="함초롬바탕"/>
              </a:rPr>
              <a:t>:</a:t>
            </a:r>
            <a:r>
              <a:rPr lang="ko-KR" altLang="en-US" sz="3200">
                <a:latin typeface="함초롬바탕"/>
                <a:ea typeface="함초롬바탕"/>
              </a:rPr>
              <a:t> </a:t>
            </a:r>
            <a:r>
              <a:rPr lang="ko-KR" altLang="ko-KR" sz="3200" u="sng">
                <a:latin typeface="함초롬바탕"/>
                <a:ea typeface="함초롬바탕"/>
              </a:rPr>
              <a:t>수면의 질 향상</a:t>
            </a:r>
            <a:r>
              <a:rPr lang="ko-KR" altLang="ko-KR" sz="3200">
                <a:latin typeface="함초롬바탕"/>
                <a:ea typeface="함초롬바탕"/>
              </a:rPr>
              <a:t> </a:t>
            </a:r>
            <a:endParaRPr lang="ko-KR" altLang="ko-KR" sz="32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latin typeface="함초롬바탕"/>
                <a:ea typeface="함초롬바탕"/>
              </a:rPr>
              <a:t>(</a:t>
            </a:r>
            <a:r>
              <a:rPr lang="ko-KR" altLang="ko-KR" sz="2800">
                <a:latin typeface="함초롬바탕"/>
                <a:ea typeface="함초롬바탕"/>
              </a:rPr>
              <a:t>명상 시간 길수록 수면 후 상쾌함</a:t>
            </a:r>
            <a:r>
              <a:rPr lang="ko-KR" altLang="en-US" sz="2800">
                <a:latin typeface="함초롬바탕"/>
                <a:ea typeface="함초롬바탕"/>
              </a:rPr>
              <a:t>이</a:t>
            </a:r>
            <a:r>
              <a:rPr lang="ko-KR" altLang="ko-KR" sz="2800">
                <a:latin typeface="함초롬바탕"/>
                <a:ea typeface="함초롬바탕"/>
              </a:rPr>
              <a:t> 큰 것으로 나타</a:t>
            </a:r>
            <a:r>
              <a:rPr lang="ko-KR" altLang="en-US" sz="2800">
                <a:latin typeface="함초롬바탕"/>
                <a:ea typeface="함초롬바탕"/>
              </a:rPr>
              <a:t>남)</a:t>
            </a:r>
            <a:endParaRPr lang="ko-KR" altLang="en-US" sz="28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ko-KR" sz="3000">
                <a:latin typeface="함초롬바탕"/>
                <a:ea typeface="함초롬바탕"/>
              </a:rPr>
              <a:t> </a:t>
            </a:r>
            <a:endParaRPr lang="ko-KR" altLang="ko-KR" sz="30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200">
                <a:solidFill>
                  <a:srgbClr val="ff0000"/>
                </a:solidFill>
                <a:latin typeface="함초롬바탕"/>
                <a:ea typeface="함초롬바탕"/>
              </a:rPr>
              <a:t>불안</a:t>
            </a:r>
            <a:r>
              <a:rPr lang="ko-KR" altLang="en-US" sz="3200">
                <a:solidFill>
                  <a:srgbClr val="ff0000"/>
                </a:solidFill>
                <a:latin typeface="함초롬바탕"/>
                <a:ea typeface="함초롬바탕"/>
              </a:rPr>
              <a:t>,</a:t>
            </a:r>
            <a:r>
              <a:rPr lang="ko-KR" altLang="ko-KR" sz="3200">
                <a:solidFill>
                  <a:srgbClr val="ff0000"/>
                </a:solidFill>
                <a:latin typeface="함초롬바탕"/>
                <a:ea typeface="함초롬바탕"/>
              </a:rPr>
              <a:t> 강박신경증, 경계성인격장애 환자</a:t>
            </a:r>
            <a:r>
              <a:rPr lang="ko-KR" altLang="ko-KR" sz="3200">
                <a:latin typeface="함초롬바탕"/>
                <a:ea typeface="함초롬바탕"/>
              </a:rPr>
              <a:t> </a:t>
            </a:r>
            <a:endParaRPr lang="ko-KR" altLang="ko-KR" sz="3200">
              <a:latin typeface="함초롬바탕"/>
              <a:ea typeface="함초롬바탕"/>
            </a:endParaRPr>
          </a:p>
          <a:p>
            <a:pPr>
              <a:buNone/>
              <a:defRPr lang="ko-KR" altLang="en-US"/>
            </a:pPr>
            <a:r>
              <a:rPr lang="ko-KR" altLang="en-US" sz="3200">
                <a:latin typeface="함초롬바탕"/>
                <a:ea typeface="함초롬바탕"/>
              </a:rPr>
              <a:t> </a:t>
            </a:r>
            <a:r>
              <a:rPr lang="en-US" altLang="ko-KR" sz="3200">
                <a:latin typeface="함초롬바탕"/>
                <a:ea typeface="함초롬바탕"/>
              </a:rPr>
              <a:t>:</a:t>
            </a:r>
            <a:r>
              <a:rPr lang="ko-KR" altLang="ko-KR" sz="3200" u="sng">
                <a:latin typeface="함초롬바탕"/>
                <a:ea typeface="함초롬바탕"/>
              </a:rPr>
              <a:t>정신치료와 명상프로그램 병행</a:t>
            </a:r>
            <a:r>
              <a:rPr lang="ko-KR" altLang="ko-KR" sz="3200">
                <a:latin typeface="함초롬바탕"/>
                <a:ea typeface="함초롬바탕"/>
              </a:rPr>
              <a:t>하</a:t>
            </a:r>
            <a:r>
              <a:rPr lang="ko-KR" altLang="en-US" sz="3200">
                <a:latin typeface="함초롬바탕"/>
                <a:ea typeface="함초롬바탕"/>
              </a:rPr>
              <a:t>면</a:t>
            </a:r>
            <a:r>
              <a:rPr lang="ko-KR" altLang="ko-KR" sz="3200">
                <a:latin typeface="함초롬바탕"/>
                <a:ea typeface="함초롬바탕"/>
              </a:rPr>
              <a:t> 정신치료만 받는 경우보다 </a:t>
            </a:r>
            <a:r>
              <a:rPr lang="ko-KR" altLang="ko-KR" sz="3200" u="sng">
                <a:latin typeface="함초롬바탕"/>
                <a:ea typeface="함초롬바탕"/>
              </a:rPr>
              <a:t>치유</a:t>
            </a:r>
            <a:r>
              <a:rPr lang="ko-KR" altLang="en-US" sz="3200" u="sng">
                <a:latin typeface="함초롬바탕"/>
                <a:ea typeface="함초롬바탕"/>
              </a:rPr>
              <a:t> </a:t>
            </a:r>
            <a:r>
              <a:rPr lang="ko-KR" altLang="ko-KR" sz="3200" u="sng">
                <a:latin typeface="함초롬바탕"/>
                <a:ea typeface="함초롬바탕"/>
              </a:rPr>
              <a:t>효과 높</a:t>
            </a:r>
            <a:r>
              <a:rPr lang="ko-KR" altLang="en-US" sz="3200" u="sng">
                <a:latin typeface="함초롬바탕"/>
                <a:ea typeface="함초롬바탕"/>
              </a:rPr>
              <a:t>아졌</a:t>
            </a:r>
            <a:r>
              <a:rPr lang="ko-KR" altLang="ko-KR" sz="3200" u="sng">
                <a:latin typeface="함초롬바탕"/>
                <a:ea typeface="함초롬바탕"/>
              </a:rPr>
              <a:t>다</a:t>
            </a:r>
            <a:endParaRPr lang="ko-KR" altLang="ko-KR" sz="32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79451" y="304800"/>
            <a:ext cx="8857107" cy="1107948"/>
          </a:xfrm>
        </p:spPr>
        <p:txBody>
          <a:bodyPr/>
          <a:lstStyle/>
          <a:p>
            <a:pPr>
              <a:defRPr/>
            </a:pPr>
            <a:br>
              <a:rPr lang="ko-KR" altLang="en-US" sz="3800">
                <a:latin typeface="HY울릉도B"/>
              </a:rPr>
            </a:br>
            <a:r>
              <a:rPr lang="ko-KR" altLang="en-US" sz="3800">
                <a:latin typeface="HY울릉도B"/>
              </a:rPr>
              <a:t>     </a:t>
            </a:r>
            <a:r>
              <a:rPr lang="ko-KR" altLang="ko-KR" sz="4300">
                <a:latin typeface="HY울릉도B"/>
              </a:rPr>
              <a:t>마인드플러스 스트레스대처 </a:t>
            </a:r>
            <a:br>
              <a:rPr lang="ko-KR" altLang="en-US" sz="4300">
                <a:latin typeface="HY울릉도B"/>
              </a:rPr>
            </a:br>
            <a:r>
              <a:rPr lang="ko-KR" altLang="en-US" sz="4300">
                <a:latin typeface="HY울릉도B"/>
              </a:rPr>
              <a:t>          </a:t>
            </a:r>
            <a:r>
              <a:rPr lang="ko-KR" altLang="ko-KR" sz="4300">
                <a:latin typeface="HY울릉도B"/>
              </a:rPr>
              <a:t>연구소소장</a:t>
            </a:r>
            <a:r>
              <a:rPr lang="ko-KR" altLang="en-US" sz="4300">
                <a:latin typeface="HY울릉도B"/>
              </a:rPr>
              <a:t> 장 현 갑</a:t>
            </a:r>
            <a:br>
              <a:rPr lang="ko-KR" altLang="ko-KR" sz="3800">
                <a:latin typeface="HY울릉도B"/>
              </a:rPr>
            </a:br>
            <a:r>
              <a:rPr lang="ko-KR" altLang="en-US" sz="3800">
                <a:latin typeface="HY울릉도B"/>
              </a:rPr>
              <a:t>                       </a:t>
            </a:r>
            <a:endParaRPr lang="ko-KR" altLang="en-US" sz="3800">
              <a:latin typeface="HY울릉도B"/>
            </a:endParaRPr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>
          <a:xfrm>
            <a:off x="143446" y="1828531"/>
            <a:ext cx="8857106" cy="4768865"/>
          </a:xfrm>
        </p:spPr>
        <p:txBody>
          <a:bodyPr/>
          <a:lstStyle/>
          <a:p>
            <a:pPr>
              <a:defRPr/>
            </a:pPr>
            <a:r>
              <a:rPr lang="ko-KR" altLang="en-US" sz="2800"/>
              <a:t>국내 수백명 대상 </a:t>
            </a:r>
            <a:r>
              <a:rPr lang="en-US" altLang="ko-KR" sz="2800"/>
              <a:t>:</a:t>
            </a:r>
            <a:r>
              <a:rPr lang="ko-KR" altLang="en-US" sz="2800"/>
              <a:t> </a:t>
            </a:r>
            <a:r>
              <a:rPr lang="en-US" altLang="ko-KR" sz="2800"/>
              <a:t>8</a:t>
            </a:r>
            <a:r>
              <a:rPr lang="ko-KR" altLang="en-US" sz="2800"/>
              <a:t>주 명상프로그램</a:t>
            </a:r>
            <a:r>
              <a:rPr lang="en-US" altLang="ko-KR" sz="2800"/>
              <a:t>(MBSR)</a:t>
            </a:r>
            <a:r>
              <a:rPr lang="ko-KR" altLang="en-US" sz="2800"/>
              <a:t>실시</a:t>
            </a:r>
            <a:endParaRPr lang="ko-KR" altLang="en-US" sz="2800"/>
          </a:p>
          <a:p>
            <a:pPr>
              <a:defRPr/>
            </a:pPr>
            <a:endParaRPr lang="ko-KR" altLang="en-US" sz="2800"/>
          </a:p>
          <a:p>
            <a:pPr>
              <a:defRPr/>
            </a:pPr>
            <a:r>
              <a:rPr lang="ko-KR" altLang="ko-KR" sz="2800">
                <a:solidFill>
                  <a:srgbClr val="ff0000"/>
                </a:solidFill>
                <a:latin typeface="함초롬바탕"/>
                <a:ea typeface="함초롬바탕"/>
              </a:rPr>
              <a:t>명상</a:t>
            </a:r>
            <a:r>
              <a:rPr lang="ko-KR" altLang="en-US" sz="2800">
                <a:solidFill>
                  <a:srgbClr val="ff0000"/>
                </a:solidFill>
                <a:latin typeface="함초롬바탕"/>
                <a:ea typeface="함초롬바탕"/>
              </a:rPr>
              <a:t>실시</a:t>
            </a:r>
            <a:r>
              <a:rPr lang="ko-KR" altLang="ko-KR" sz="2800">
                <a:solidFill>
                  <a:srgbClr val="ff0000"/>
                </a:solidFill>
                <a:latin typeface="함초롬바탕"/>
                <a:ea typeface="함초롬바탕"/>
              </a:rPr>
              <a:t> 환자</a:t>
            </a:r>
            <a:r>
              <a:rPr lang="ko-KR" altLang="en-US" sz="2800">
                <a:latin typeface="함초롬바탕"/>
                <a:ea typeface="함초롬바탕"/>
              </a:rPr>
              <a:t> :</a:t>
            </a:r>
            <a:r>
              <a:rPr lang="ko-KR" altLang="ko-KR" sz="2800">
                <a:solidFill>
                  <a:srgbClr val="000000"/>
                </a:solidFill>
                <a:latin typeface="함초롬바탕"/>
                <a:ea typeface="함초롬바탕"/>
              </a:rPr>
              <a:t>두통, 요통, 견비통등 만성통증</a:t>
            </a:r>
            <a:r>
              <a:rPr lang="ko-KR" altLang="en-US" sz="2800">
                <a:solidFill>
                  <a:srgbClr val="000000"/>
                </a:solidFill>
                <a:latin typeface="함초롬바탕"/>
                <a:ea typeface="함초롬바탕"/>
              </a:rPr>
              <a:t> </a:t>
            </a:r>
            <a:r>
              <a:rPr lang="ko-KR" altLang="ko-KR" sz="2800">
                <a:solidFill>
                  <a:srgbClr val="000000"/>
                </a:solidFill>
                <a:latin typeface="함초롬바탕"/>
                <a:ea typeface="함초롬바탕"/>
              </a:rPr>
              <a:t>개선</a:t>
            </a:r>
            <a:r>
              <a:rPr lang="en-US" altLang="ko-KR" sz="2800">
                <a:solidFill>
                  <a:srgbClr val="000000"/>
                </a:solidFill>
                <a:latin typeface="함초롬바탕"/>
                <a:ea typeface="함초롬바탕"/>
              </a:rPr>
              <a:t>,</a:t>
            </a:r>
            <a:endParaRPr lang="en-US" altLang="ko-KR" sz="2800">
              <a:solidFill>
                <a:srgbClr val="000000"/>
              </a:solidFill>
              <a:latin typeface="함초롬바탕"/>
              <a:ea typeface="함초롬바탕"/>
            </a:endParaRPr>
          </a:p>
          <a:p>
            <a:pPr marL="0" indent="0">
              <a:buNone/>
              <a:defRPr/>
            </a:pPr>
            <a:r>
              <a:rPr lang="ko-KR" altLang="en-US" sz="2800">
                <a:solidFill>
                  <a:srgbClr val="000000"/>
                </a:solidFill>
                <a:latin typeface="함초롬바탕"/>
                <a:ea typeface="함초롬바탕"/>
              </a:rPr>
              <a:t>                     </a:t>
            </a:r>
            <a:r>
              <a:rPr lang="ko-KR" altLang="ko-KR" sz="2800">
                <a:solidFill>
                  <a:srgbClr val="000000"/>
                </a:solidFill>
                <a:latin typeface="함초롬바탕"/>
                <a:ea typeface="함초롬바탕"/>
              </a:rPr>
              <a:t>불안, 우울, 공황 등 </a:t>
            </a:r>
            <a:r>
              <a:rPr lang="ko-KR" altLang="en-US" sz="2800">
                <a:solidFill>
                  <a:srgbClr val="000000"/>
                </a:solidFill>
                <a:latin typeface="함초롬바탕"/>
                <a:ea typeface="함초롬바탕"/>
              </a:rPr>
              <a:t>부정적</a:t>
            </a:r>
            <a:r>
              <a:rPr lang="ko-KR" altLang="ko-KR" sz="2800">
                <a:solidFill>
                  <a:srgbClr val="000000"/>
                </a:solidFill>
                <a:latin typeface="함초롬바탕"/>
                <a:ea typeface="함초롬바탕"/>
              </a:rPr>
              <a:t>정서</a:t>
            </a:r>
            <a:r>
              <a:rPr lang="ko-KR" altLang="en-US" sz="2800">
                <a:solidFill>
                  <a:srgbClr val="000000"/>
                </a:solidFill>
                <a:latin typeface="함초롬바탕"/>
                <a:ea typeface="함초롬바탕"/>
              </a:rPr>
              <a:t>가 감소</a:t>
            </a:r>
            <a:r>
              <a:rPr lang="ko-KR" altLang="ko-KR" sz="2800">
                <a:solidFill>
                  <a:srgbClr val="000000"/>
                </a:solidFill>
                <a:latin typeface="함초롬바탕"/>
                <a:ea typeface="함초롬바탕"/>
              </a:rPr>
              <a:t> </a:t>
            </a:r>
            <a:endParaRPr lang="ko-KR" altLang="ko-KR" sz="2800">
              <a:solidFill>
                <a:srgbClr val="000000"/>
              </a:solidFill>
              <a:latin typeface="함초롬바탕"/>
              <a:ea typeface="함초롬바탕"/>
            </a:endParaRPr>
          </a:p>
          <a:p>
            <a:pPr marL="0" indent="0">
              <a:buNone/>
              <a:defRPr/>
            </a:pPr>
            <a:r>
              <a:rPr lang="ko-KR" altLang="en-US" sz="2800">
                <a:solidFill>
                  <a:srgbClr val="ff0000"/>
                </a:solidFill>
                <a:latin typeface="함초롬바탕"/>
                <a:ea typeface="함초롬바탕"/>
              </a:rPr>
              <a:t>                    </a:t>
            </a:r>
            <a:r>
              <a:rPr lang="ko-KR" altLang="en-US" sz="2800" u="sng">
                <a:solidFill>
                  <a:srgbClr val="ff0000"/>
                </a:solidFill>
                <a:latin typeface="함초롬바탕"/>
                <a:ea typeface="함초롬바탕"/>
              </a:rPr>
              <a:t> </a:t>
            </a:r>
            <a:r>
              <a:rPr lang="ko-KR" altLang="ko-KR" sz="2800" u="sng">
                <a:solidFill>
                  <a:srgbClr val="ff0000"/>
                </a:solidFill>
                <a:latin typeface="함초롬바탕"/>
                <a:ea typeface="함초롬바탕"/>
              </a:rPr>
              <a:t>심리적 증세 개선</a:t>
            </a:r>
            <a:r>
              <a:rPr lang="ko-KR" altLang="en-US" sz="2800" u="sng">
                <a:solidFill>
                  <a:srgbClr val="ff0000"/>
                </a:solidFill>
                <a:latin typeface="함초롬바탕"/>
                <a:ea typeface="함초롬바탕"/>
              </a:rPr>
              <a:t>됨</a:t>
            </a:r>
            <a:endParaRPr lang="ko-KR" altLang="en-US" sz="2800" u="sng">
              <a:solidFill>
                <a:srgbClr val="ff0000"/>
              </a:solidFill>
              <a:latin typeface="함초롬바탕"/>
              <a:ea typeface="함초롬바탕"/>
            </a:endParaRPr>
          </a:p>
          <a:p>
            <a:pPr>
              <a:defRPr/>
            </a:pPr>
            <a:endParaRPr lang="ko-KR" altLang="ko-KR" sz="2800">
              <a:solidFill>
                <a:srgbClr val="ff0000"/>
              </a:solidFill>
              <a:latin typeface="함초롬바탕"/>
              <a:ea typeface="함초롬바탕"/>
            </a:endParaRPr>
          </a:p>
          <a:p>
            <a:pPr>
              <a:defRPr/>
            </a:pPr>
            <a:r>
              <a:rPr lang="ko-KR" altLang="ko-KR" sz="2800">
                <a:solidFill>
                  <a:srgbClr val="ff0000"/>
                </a:solidFill>
                <a:latin typeface="함초롬바탕"/>
                <a:ea typeface="함초롬바탕"/>
              </a:rPr>
              <a:t>유방암</a:t>
            </a:r>
            <a:r>
              <a:rPr lang="ko-KR" altLang="en-US" sz="2800">
                <a:solidFill>
                  <a:srgbClr val="ff0000"/>
                </a:solidFill>
                <a:latin typeface="함초롬바탕"/>
                <a:ea typeface="함초롬바탕"/>
              </a:rPr>
              <a:t>,</a:t>
            </a:r>
            <a:r>
              <a:rPr lang="ko-KR" altLang="ko-KR" sz="2800">
                <a:solidFill>
                  <a:srgbClr val="ff0000"/>
                </a:solidFill>
                <a:latin typeface="함초롬바탕"/>
                <a:ea typeface="함초롬바탕"/>
              </a:rPr>
              <a:t> 전립선암 환자</a:t>
            </a:r>
            <a:r>
              <a:rPr lang="ko-KR" altLang="en-US" sz="2800">
                <a:latin typeface="함초롬바탕"/>
                <a:ea typeface="함초롬바탕"/>
              </a:rPr>
              <a:t> :</a:t>
            </a:r>
            <a:r>
              <a:rPr lang="ko-KR" altLang="ko-KR" sz="2800">
                <a:latin typeface="함초롬바탕"/>
                <a:ea typeface="함초롬바탕"/>
              </a:rPr>
              <a:t> 불면증이 줄어들고 </a:t>
            </a:r>
            <a:endParaRPr lang="ko-KR" altLang="ko-KR" sz="2800">
              <a:latin typeface="함초롬바탕"/>
              <a:ea typeface="함초롬바탕"/>
            </a:endParaRPr>
          </a:p>
          <a:p>
            <a:pPr marL="0" indent="0">
              <a:buNone/>
              <a:defRPr/>
            </a:pPr>
            <a:r>
              <a:rPr lang="ko-KR" altLang="en-US" sz="2800">
                <a:latin typeface="함초롬바탕"/>
                <a:ea typeface="함초롬바탕"/>
              </a:rPr>
              <a:t>                                      </a:t>
            </a:r>
            <a:r>
              <a:rPr lang="ko-KR" altLang="ko-KR" sz="2800">
                <a:latin typeface="함초롬바탕"/>
                <a:ea typeface="함초롬바탕"/>
              </a:rPr>
              <a:t>삶의 질이 나아지는 </a:t>
            </a:r>
            <a:r>
              <a:rPr lang="ko-KR" altLang="en-US" sz="2800">
                <a:latin typeface="함초롬바탕"/>
                <a:ea typeface="함초롬바탕"/>
              </a:rPr>
              <a:t>것</a:t>
            </a:r>
            <a:r>
              <a:rPr lang="ko-KR" altLang="ko-KR" sz="2800">
                <a:latin typeface="함초롬바탕"/>
                <a:ea typeface="함초롬바탕"/>
              </a:rPr>
              <a:t> 관찰</a:t>
            </a:r>
            <a:r>
              <a:rPr lang="ko-KR" altLang="en-US" sz="2800">
                <a:latin typeface="함초롬바탕"/>
                <a:ea typeface="함초롬바탕"/>
              </a:rPr>
              <a:t>됨</a:t>
            </a:r>
            <a:endParaRPr lang="ko-KR" altLang="en-US" sz="2800">
              <a:latin typeface="함초롬바탕"/>
              <a:ea typeface="함초롬바탕"/>
            </a:endParaRPr>
          </a:p>
          <a:p>
            <a:pPr>
              <a:defRPr/>
            </a:pPr>
            <a:endParaRPr lang="ko-KR" altLang="ko-KR" sz="2800">
              <a:solidFill>
                <a:srgbClr val="ff0000"/>
              </a:solidFill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꽃잎">
  <a:themeElements>
    <a:clrScheme name="꽃잎">
      <a:dk1>
        <a:srgbClr val="85d7ff"/>
      </a:dk1>
      <a:lt1>
        <a:srgbClr val="ffffff"/>
      </a:lt1>
      <a:dk2>
        <a:srgbClr val="b0e9f2"/>
      </a:dk2>
      <a:lt2>
        <a:srgbClr val="f6ffcd"/>
      </a:lt2>
      <a:accent1>
        <a:srgbClr val="4ccb00"/>
      </a:accent1>
      <a:accent2>
        <a:srgbClr val="b8de01"/>
      </a:accent2>
      <a:accent3>
        <a:srgbClr val="4bcce2"/>
      </a:accent3>
      <a:accent4>
        <a:srgbClr val="136573"/>
      </a:accent4>
      <a:accent5>
        <a:srgbClr val="ff9900"/>
      </a:accent5>
      <a:accent6>
        <a:srgbClr val="5f5f5f"/>
      </a:accent6>
      <a:hlink>
        <a:srgbClr val="28d3ea"/>
      </a:hlink>
      <a:folHlink>
        <a:srgbClr val="0033cc"/>
      </a:folHlink>
    </a:clrScheme>
    <a:fontScheme name="꽃잎">
      <a:majorFont>
        <a:latin typeface="Verdana"/>
        <a:ea typeface=""/>
        <a:cs typeface=""/>
        <a:font script="Jpan" typeface="MS PGothic"/>
        <a:font script="Hang" typeface="HY울릉도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꽃잎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30000"/>
                <a:shade val="90000"/>
                <a:satMod val="100000"/>
              </a:schemeClr>
            </a:gs>
            <a:gs pos="60000">
              <a:schemeClr val="phClr">
                <a:tint val="60000"/>
                <a:shade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30000"/>
              </a:schemeClr>
            </a:gs>
            <a:gs pos="45000">
              <a:schemeClr val="phClr">
                <a:tint val="90000"/>
                <a:shade val="10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371</ep:Words>
  <ep:PresentationFormat>화면 슬라이드 쇼(4:3)</ep:PresentationFormat>
  <ep:Paragraphs>74</ep:Paragraphs>
  <ep:Slides>13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ep:HeadingPairs>
  <ep:TitlesOfParts>
    <vt:vector size="14" baseType="lpstr">
      <vt:lpstr>꽃잎</vt:lpstr>
      <vt:lpstr>명상의 임상적 효과</vt:lpstr>
      <vt:lpstr>참고한 책</vt:lpstr>
      <vt:lpstr>위스콘신대 리처드 데이비슨    좌우 전전두피질 사이 활동성 비교 연구</vt:lpstr>
      <vt:lpstr>좌뇌와 우뇌 차이 표현한 이미지(왼쪽 전전두피질 더 활발, 명상수행자들이 보이는 패턴)</vt:lpstr>
      <vt:lpstr>마음챙김명상에 기초한    스트레스 감소 프로그램 (MBSR)</vt:lpstr>
      <vt:lpstr>미국 하버드의대 심리학자      사라 라자 박사팀 연구결과</vt:lpstr>
      <vt:lpstr>명상하는 시간만큼  달라진다</vt:lpstr>
      <vt:lpstr>미국 애리조나대 심리학자                 샤피로 박사</vt:lpstr>
      <vt:lpstr>마인드플러스 스트레스대처            연구소소장 장 현 갑</vt:lpstr>
      <vt:lpstr>미국 UC데이비스 클리포드샤론 박사</vt:lpstr>
      <vt:lpstr>텔로미어 길이가 길어지는 명상</vt:lpstr>
      <vt:lpstr>행복한 미소 공양 올립니다</vt:lpstr>
      <vt:lpstr>명상하는 당신 모습이 참 행복해보입니다.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2015-09-16T07:40:41.270</dcterms:created>
  <dc:creator>Administrator</dc:creator>
  <cp:lastModifiedBy>SAMSUNG</cp:lastModifiedBy>
  <dcterms:modified xsi:type="dcterms:W3CDTF">2022-03-03T01:15:13.015</dcterms:modified>
  <cp:revision>78</cp:revision>
  <dc:title>명상의 임상적 효과</dc:title>
  <cp:version/>
</cp:coreProperties>
</file>