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0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presProps" Target="presProps.xml"  /><Relationship Id="rId13" Type="http://schemas.openxmlformats.org/officeDocument/2006/relationships/viewProps" Target="viewProps.xml"  /><Relationship Id="rId14" Type="http://schemas.openxmlformats.org/officeDocument/2006/relationships/theme" Target="theme/theme1.xml"  /><Relationship Id="rId15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467487" y="2971800"/>
            <a:ext cx="7990711" cy="1393317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300"/>
              <a:t>뇌를 변화시키는 명상</a:t>
            </a:r>
            <a:endParaRPr lang="ko-KR" altLang="en-US" sz="63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39496" y="2852928"/>
            <a:ext cx="7772400" cy="190652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000"/>
              <a:t>명상으로  </a:t>
            </a:r>
            <a:endParaRPr lang="ko-KR" altLang="en-US" sz="6000"/>
          </a:p>
          <a:p>
            <a:pPr lvl="0">
              <a:defRPr lang="ko-KR" altLang="en-US"/>
            </a:pPr>
            <a:r>
              <a:rPr lang="ko-KR" altLang="en-US" sz="6000"/>
              <a:t>  뇌도 젊어지세요.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23494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  </a:t>
            </a:r>
            <a:r>
              <a:rPr lang="ko-KR" altLang="en-US" sz="5500"/>
              <a:t>참고한 책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199" y="1357298"/>
            <a:ext cx="8229599" cy="5024071"/>
          </a:xfrm>
        </p:spPr>
        <p:txBody>
          <a:bodyPr/>
          <a:lstStyle/>
          <a:p>
            <a:pPr>
              <a:defRPr lang="ko-KR" altLang="en-US"/>
            </a:pPr>
            <a:endParaRPr lang="ko-KR" altLang="en-US" sz="2300"/>
          </a:p>
          <a:p>
            <a:pPr>
              <a:defRPr lang="ko-KR" altLang="en-US"/>
            </a:pPr>
            <a:endParaRPr lang="ko-KR" altLang="en-US" sz="2300"/>
          </a:p>
          <a:p>
            <a:pPr>
              <a:defRPr lang="ko-KR" altLang="en-US"/>
            </a:pPr>
            <a:r>
              <a:rPr lang="ko-KR" altLang="en-US" sz="2700"/>
              <a:t>붓다 브레인 - 릭핸슨, 리처드 멘디우스, 불광출판사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뉴로다르마 </a:t>
            </a:r>
            <a:r>
              <a:rPr lang="en-US" altLang="ko-KR" sz="2700"/>
              <a:t>-</a:t>
            </a:r>
            <a:r>
              <a:rPr lang="ko-KR" altLang="en-US" sz="2700"/>
              <a:t> 릭핸슨</a:t>
            </a:r>
            <a:r>
              <a:rPr lang="en-US" altLang="ko-KR" sz="2700"/>
              <a:t>,</a:t>
            </a:r>
            <a:r>
              <a:rPr lang="ko-KR" altLang="en-US" sz="2700"/>
              <a:t> 불광출판사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자비수관과 뇌 과학 - 지운스님, 연꽃호수</a:t>
            </a:r>
            <a:endParaRPr lang="ko-KR" altLang="en-US" sz="2700"/>
          </a:p>
          <a:p>
            <a:pPr marL="0" indent="0">
              <a:buNone/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마음과 뇌 - 장현갑, 불광출판사</a:t>
            </a:r>
            <a:endParaRPr lang="ko-KR" altLang="en-US" sz="2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9093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              </a:t>
            </a:r>
            <a:r>
              <a:rPr lang="ko-KR" altLang="en-US" sz="5500"/>
              <a:t>뇌의 모습</a:t>
            </a:r>
            <a:endParaRPr lang="ko-KR" altLang="en-US" sz="5500"/>
          </a:p>
        </p:txBody>
      </p:sp>
      <p:pic>
        <p:nvPicPr>
          <p:cNvPr id="3" name="그림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2051685" y="1556766"/>
            <a:ext cx="4752594" cy="4032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23494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</a:t>
            </a:r>
            <a:r>
              <a:rPr lang="ko-KR" altLang="en-US" sz="5500"/>
              <a:t> 뇌에 대한 기본정보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4" y="1628775"/>
            <a:ext cx="8691592" cy="49244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3400"/>
              <a:t>약 </a:t>
            </a:r>
            <a:r>
              <a:rPr lang="ko-KR" altLang="en-US" sz="3400" b="1" u="sng"/>
              <a:t>1.5</a:t>
            </a:r>
            <a:r>
              <a:rPr lang="en-US" altLang="ko-KR" sz="3400" b="1" u="sng"/>
              <a:t>kg</a:t>
            </a:r>
            <a:r>
              <a:rPr lang="ko-KR" altLang="en-US" sz="3400" b="1" u="sng"/>
              <a:t> 무게</a:t>
            </a:r>
            <a:r>
              <a:rPr lang="ko-KR" altLang="en-US" sz="3400"/>
              <a:t> 두부같은 조직</a:t>
            </a:r>
            <a:endParaRPr lang="ko-KR" altLang="en-US" sz="3400"/>
          </a:p>
          <a:p>
            <a:pPr>
              <a:defRPr lang="ko-KR" altLang="en-US"/>
            </a:pPr>
            <a:r>
              <a:rPr lang="ko-KR" altLang="en-US" sz="3400"/>
              <a:t>1조 1천억개 이상 세포로 구성</a:t>
            </a:r>
            <a:endParaRPr lang="ko-KR" altLang="en-US" sz="3400"/>
          </a:p>
          <a:p>
            <a:pPr>
              <a:defRPr lang="ko-KR" altLang="en-US"/>
            </a:pPr>
            <a:r>
              <a:rPr lang="ko-KR" altLang="en-US" sz="3400"/>
              <a:t>천억개 이상 </a:t>
            </a:r>
            <a:r>
              <a:rPr lang="ko-KR" altLang="en-US" sz="3400" b="1" u="sng"/>
              <a:t>뉴런</a:t>
            </a:r>
            <a:r>
              <a:rPr lang="ko-KR" altLang="en-US" sz="2900" b="1" u="sng"/>
              <a:t>(신경세포)</a:t>
            </a:r>
            <a:r>
              <a:rPr lang="ko-KR" altLang="en-US" sz="3400"/>
              <a:t>이 들어있다</a:t>
            </a:r>
            <a:endParaRPr lang="ko-KR" altLang="en-US" sz="3400"/>
          </a:p>
          <a:p>
            <a:pPr>
              <a:defRPr lang="ko-KR" altLang="en-US"/>
            </a:pPr>
            <a:r>
              <a:rPr lang="ko-KR" altLang="en-US" sz="3400"/>
              <a:t>뇌는 체중 2%에 불과하지만 전체 산소와 </a:t>
            </a:r>
            <a:endParaRPr lang="ko-KR" altLang="en-US" sz="3400"/>
          </a:p>
          <a:p>
            <a:pPr marL="0" indent="0">
              <a:buNone/>
              <a:defRPr lang="ko-KR" altLang="en-US"/>
            </a:pPr>
            <a:r>
              <a:rPr lang="ko-KR" altLang="en-US" sz="3400"/>
              <a:t>  포도당 </a:t>
            </a:r>
            <a:r>
              <a:rPr lang="ko-KR" altLang="en-US" sz="3400" b="1" u="sng"/>
              <a:t>20~25%</a:t>
            </a:r>
            <a:r>
              <a:rPr lang="ko-KR" altLang="en-US" sz="3400"/>
              <a:t>를 사용한다</a:t>
            </a:r>
            <a:endParaRPr lang="ko-KR" altLang="en-US" sz="3400"/>
          </a:p>
          <a:p>
            <a:pPr>
              <a:defRPr/>
            </a:pPr>
            <a:r>
              <a:rPr lang="ko-KR" altLang="en-US" sz="3400"/>
              <a:t>뉴런은 </a:t>
            </a:r>
            <a:r>
              <a:rPr lang="ko-KR" altLang="en-US" sz="3400" b="1" u="sng"/>
              <a:t>시냅스로 연결</a:t>
            </a:r>
            <a:r>
              <a:rPr lang="ko-KR" altLang="en-US" sz="3400"/>
              <a:t>되며  신경전달물질인 시냅스를 통해 다른 뉴런에게 정보를 보낸다.</a:t>
            </a:r>
            <a:endParaRPr lang="ko-KR" altLang="en-US" sz="3400"/>
          </a:p>
          <a:p>
            <a:pPr>
              <a:buNone/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buNone/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1" y="304800"/>
            <a:ext cx="8810353" cy="103593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200">
                <a:solidFill>
                  <a:schemeClr val="accent4"/>
                </a:solidFill>
              </a:rPr>
              <a:t>정보</a:t>
            </a:r>
            <a:r>
              <a:rPr lang="ko-KR" altLang="en-US"/>
              <a:t>     </a:t>
            </a:r>
            <a:r>
              <a:rPr lang="ko-KR" altLang="en-US" sz="4200">
                <a:solidFill>
                  <a:schemeClr val="accent4"/>
                </a:solidFill>
              </a:rPr>
              <a:t>수상돌기</a:t>
            </a:r>
            <a:r>
              <a:rPr lang="ko-KR" altLang="en-US"/>
              <a:t>     </a:t>
            </a:r>
            <a:r>
              <a:rPr lang="ko-KR" altLang="en-US" sz="4200">
                <a:solidFill>
                  <a:schemeClr val="accent4"/>
                </a:solidFill>
              </a:rPr>
              <a:t>축색</a:t>
            </a:r>
            <a:r>
              <a:rPr lang="ko-KR" altLang="en-US"/>
              <a:t>     </a:t>
            </a:r>
            <a:r>
              <a:rPr lang="ko-KR" altLang="en-US" sz="4200">
                <a:solidFill>
                  <a:schemeClr val="accent4"/>
                </a:solidFill>
              </a:rPr>
              <a:t>시냅스</a:t>
            </a:r>
            <a:endParaRPr lang="ko-KR" altLang="en-US" sz="4200">
              <a:solidFill>
                <a:schemeClr val="accent4"/>
              </a:solidFill>
            </a:endParaRPr>
          </a:p>
        </p:txBody>
      </p:sp>
      <p:pic>
        <p:nvPicPr>
          <p:cNvPr id="3" name="그림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1619631" y="1772793"/>
            <a:ext cx="5904738" cy="4104513"/>
          </a:xfrm>
          <a:prstGeom prst="rect">
            <a:avLst/>
          </a:prstGeom>
        </p:spPr>
      </p:pic>
      <p:sp>
        <p:nvSpPr>
          <p:cNvPr id="6" name="오른쪽 화살표 5"/>
          <p:cNvSpPr/>
          <p:nvPr/>
        </p:nvSpPr>
        <p:spPr>
          <a:xfrm>
            <a:off x="1331595" y="593725"/>
            <a:ext cx="792099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4355973" y="580453"/>
            <a:ext cx="792099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>
            <a:off x="6300216" y="593725"/>
            <a:ext cx="792099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71198" y="260603"/>
            <a:ext cx="8801603" cy="1378966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  </a:t>
            </a:r>
            <a:r>
              <a:rPr lang="ko-KR" altLang="en-US" sz="4600"/>
              <a:t>시냅스가 신경전달물질 분비로 </a:t>
            </a:r>
            <a:br>
              <a:rPr lang="ko-KR" altLang="en-US" sz="4600"/>
            </a:br>
            <a:r>
              <a:rPr lang="ko-KR" altLang="en-US" sz="4600"/>
              <a:t>           신호 보내는 모습  </a:t>
            </a:r>
            <a:r>
              <a:rPr lang="ko-KR" altLang="en-US" sz="4700"/>
              <a:t> </a:t>
            </a:r>
            <a:r>
              <a:rPr lang="ko-KR" altLang="en-US" sz="4400"/>
              <a:t> </a:t>
            </a:r>
            <a:r>
              <a:rPr lang="ko-KR" altLang="en-US" sz="4200"/>
              <a:t> </a:t>
            </a:r>
            <a:endParaRPr lang="ko-KR" altLang="en-US" sz="4200"/>
          </a:p>
        </p:txBody>
      </p:sp>
      <p:pic>
        <p:nvPicPr>
          <p:cNvPr id="3" name="그림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259586" y="1916811"/>
            <a:ext cx="6480810" cy="42485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0" y="116586"/>
            <a:ext cx="8909046" cy="109093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600"/>
              <a:t>명상으로 어떻게 뇌가 바뀌는가?</a:t>
            </a:r>
            <a:endParaRPr lang="ko-KR" altLang="en-US" sz="46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3" y="1090930"/>
            <a:ext cx="8691592" cy="4968621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800"/>
              <a:t>명상활동으로  몇 초안에 시냅스 형성과 해체가 이루어진다  마치</a:t>
            </a:r>
            <a:r>
              <a:rPr lang="en-US" altLang="ko-KR" sz="2800"/>
              <a:t>,</a:t>
            </a:r>
            <a:r>
              <a:rPr lang="ko-KR" altLang="en-US" sz="2800" u="sng"/>
              <a:t> 산에 </a:t>
            </a:r>
            <a:r>
              <a:rPr lang="ko-KR" altLang="en-US" sz="2800" u="sng">
                <a:solidFill>
                  <a:srgbClr val="ff0000"/>
                </a:solidFill>
              </a:rPr>
              <a:t>작은 길</a:t>
            </a:r>
            <a:r>
              <a:rPr lang="ko-KR" altLang="en-US" sz="2800" u="sng"/>
              <a:t>이 나는 것과 같다</a:t>
            </a:r>
            <a:endParaRPr lang="ko-KR" altLang="en-US" sz="2800" u="sng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마음에서 순간순간 일어나는 경험으로 뇌가 일시적, 장기적으로 바뀌게 된다 </a:t>
            </a:r>
            <a:r>
              <a:rPr lang="en-US" altLang="ko-KR" sz="2800"/>
              <a:t>(</a:t>
            </a:r>
            <a:r>
              <a:rPr lang="ko-KR" altLang="en-US" sz="2800"/>
              <a:t>뇌신경가소성</a:t>
            </a:r>
            <a:r>
              <a:rPr lang="en-US" altLang="ko-KR" sz="2800"/>
              <a:t>)</a:t>
            </a:r>
            <a:endParaRPr lang="en-US" altLang="ko-KR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매일 긍정적인 명상활동으로 새로운 신경구조를 만들어 변화가 시작된다 마치</a:t>
            </a:r>
            <a:r>
              <a:rPr lang="en-US" altLang="ko-KR" sz="2800"/>
              <a:t>,</a:t>
            </a:r>
            <a:r>
              <a:rPr lang="ko-KR" altLang="en-US" sz="2800"/>
              <a:t> </a:t>
            </a:r>
            <a:r>
              <a:rPr lang="ko-KR" altLang="en-US" sz="2800" u="sng"/>
              <a:t>산에 </a:t>
            </a:r>
            <a:r>
              <a:rPr lang="ko-KR" altLang="en-US" sz="2800" u="sng">
                <a:solidFill>
                  <a:srgbClr val="ff0000"/>
                </a:solidFill>
              </a:rPr>
              <a:t>등산로</a:t>
            </a:r>
            <a:r>
              <a:rPr lang="ko-KR" altLang="en-US" sz="2800" u="sng"/>
              <a:t>가 만들어 지는 것과 같다</a:t>
            </a:r>
            <a:endParaRPr lang="ko-KR" altLang="en-US" sz="2800" u="sng"/>
          </a:p>
          <a:p>
            <a:pPr>
              <a:defRPr lang="ko-KR" altLang="en-US"/>
            </a:pPr>
            <a:endParaRPr lang="ko-KR" altLang="en-US" sz="2800" u="sng"/>
          </a:p>
          <a:p>
            <a:pPr>
              <a:defRPr lang="ko-KR" altLang="en-US"/>
            </a:pPr>
            <a:r>
              <a:rPr lang="ko-KR" altLang="en-US" sz="2800" b="1" u="sng">
                <a:solidFill>
                  <a:srgbClr val="295df2"/>
                </a:solidFill>
              </a:rPr>
              <a:t>마음은 뇌를 바꾸고 뇌는 마음을 바꾼다 </a:t>
            </a:r>
            <a:r>
              <a:rPr lang="en-US" altLang="ko-KR">
                <a:solidFill>
                  <a:srgbClr val="000000"/>
                </a:solidFill>
              </a:rPr>
              <a:t>(</a:t>
            </a:r>
            <a:r>
              <a:rPr lang="ko-KR" altLang="en-US">
                <a:solidFill>
                  <a:srgbClr val="000000"/>
                </a:solidFill>
              </a:rPr>
              <a:t>릭핸슨</a:t>
            </a:r>
            <a:r>
              <a:rPr lang="en-US" altLang="ko-KR">
                <a:solidFill>
                  <a:srgbClr val="000000"/>
                </a:solidFill>
              </a:rPr>
              <a:t>)</a:t>
            </a:r>
            <a:endParaRPr lang="en-US" altLang="ko-KR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800" u="sng"/>
              <a:t>    </a:t>
            </a:r>
            <a:endParaRPr lang="ko-KR" altLang="en-US" sz="2800" u="sng"/>
          </a:p>
          <a:p>
            <a:pPr>
              <a:buNone/>
              <a:defRPr lang="ko-KR" altLang="en-US"/>
            </a:pPr>
            <a:endParaRPr lang="en-US" altLang="ko-KR" sz="2800" u="none"/>
          </a:p>
          <a:p>
            <a:pPr>
              <a:buNone/>
              <a:defRPr lang="ko-KR" altLang="en-US"/>
            </a:pPr>
            <a:endParaRPr lang="ko-KR" altLang="en-US" sz="2800" u="sng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</a:t>
            </a: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23494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 </a:t>
            </a:r>
            <a:r>
              <a:rPr lang="ko-KR" altLang="en-US" sz="5500"/>
              <a:t>뇌 영상(</a:t>
            </a:r>
            <a:r>
              <a:rPr lang="en-US" altLang="ko-KR" sz="5500"/>
              <a:t>fMRI</a:t>
            </a:r>
            <a:r>
              <a:rPr lang="ko-KR" altLang="en-US" sz="5500"/>
              <a:t>)연구 결과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4" y="1628775"/>
            <a:ext cx="8691592" cy="432739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800"/>
              <a:t> 신경과학잡지 뉴로 리포트 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  하버드 의대 심리학자 </a:t>
            </a:r>
            <a:r>
              <a:rPr lang="ko-KR" altLang="en-US" sz="2800" b="1" u="sng"/>
              <a:t>사라라자 박사</a:t>
            </a:r>
            <a:r>
              <a:rPr lang="ko-KR" altLang="en-US" sz="2800" u="sng"/>
              <a:t> </a:t>
            </a:r>
            <a:r>
              <a:rPr lang="ko-KR" altLang="en-US" sz="2800"/>
              <a:t>발표 내용</a:t>
            </a: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r>
              <a:rPr lang="ko-KR" altLang="en-US" sz="2800"/>
              <a:t>명상할 때 </a:t>
            </a:r>
            <a:r>
              <a:rPr lang="ko-KR" altLang="en-US" sz="2800">
                <a:solidFill>
                  <a:srgbClr val="ff0000"/>
                </a:solidFill>
              </a:rPr>
              <a:t>뇌의 특징 3가지</a:t>
            </a:r>
            <a:endParaRPr lang="ko-KR" altLang="en-US" sz="28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800"/>
              <a:t>   1. 뇌의 활동성 </a:t>
            </a:r>
            <a:r>
              <a:rPr lang="ko-KR" altLang="en-US" sz="2800" u="sng"/>
              <a:t>평소보다 더 안정된 모습</a:t>
            </a:r>
            <a:r>
              <a:rPr lang="ko-KR" altLang="en-US" sz="2800"/>
              <a:t> 보인다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 2. 혈압, 심장 박동율, 호흡율등 </a:t>
            </a:r>
            <a:r>
              <a:rPr lang="ko-KR" altLang="en-US" sz="2800" u="sng"/>
              <a:t>자율신경계 활동증가</a:t>
            </a:r>
            <a:endParaRPr lang="ko-KR" altLang="en-US" sz="2800" u="sng"/>
          </a:p>
          <a:p>
            <a:pPr>
              <a:buNone/>
              <a:defRPr lang="ko-KR" altLang="en-US"/>
            </a:pPr>
            <a:r>
              <a:rPr lang="ko-KR" altLang="en-US" sz="2800"/>
              <a:t>   3. </a:t>
            </a:r>
            <a:r>
              <a:rPr lang="ko-KR" altLang="en-US" sz="2800" u="sng"/>
              <a:t>주의집중, 공간과 시간개념, 의사결정</a:t>
            </a:r>
            <a:r>
              <a:rPr lang="en-US" altLang="ko-KR" sz="2800" u="sng"/>
              <a:t>,</a:t>
            </a:r>
            <a:r>
              <a:rPr lang="ko-KR" altLang="en-US" sz="2800" u="sng"/>
              <a:t> 수행</a:t>
            </a:r>
            <a:r>
              <a:rPr lang="ko-KR" altLang="en-US" sz="2800"/>
              <a:t>에 관련된 뇌 부위 </a:t>
            </a:r>
            <a:r>
              <a:rPr lang="ko-KR" altLang="en-US" sz="2800" u="sng"/>
              <a:t>활동증가</a:t>
            </a:r>
            <a:endParaRPr lang="ko-KR" altLang="en-US" sz="2800" u="sn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6203" y="177800"/>
            <a:ext cx="8682843" cy="1234948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100"/>
              <a:t>명상하면 뇌가 더 두꺼워진다</a:t>
            </a:r>
            <a:endParaRPr lang="ko-KR" altLang="en-US" sz="51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6203" y="1744980"/>
            <a:ext cx="8691592" cy="49244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일반인</a:t>
            </a:r>
            <a:r>
              <a:rPr lang="ko-KR" altLang="en-US" sz="3000"/>
              <a:t>:  나이 들면서 뇌피질 두께 </a:t>
            </a:r>
            <a:r>
              <a:rPr lang="ko-KR" altLang="en-US" sz="3000">
                <a:solidFill>
                  <a:srgbClr val="ff0000"/>
                </a:solidFill>
              </a:rPr>
              <a:t>점점 얇아진다</a:t>
            </a:r>
            <a:endParaRPr lang="ko-KR" altLang="en-US" sz="30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000"/>
              <a:t>  </a:t>
            </a:r>
            <a:r>
              <a:rPr lang="ko-KR" altLang="en-US" sz="3000" u="sng">
                <a:solidFill>
                  <a:schemeClr val="accent4"/>
                </a:solidFill>
              </a:rPr>
              <a:t> (뇌의 노화는 신경세포 연결부분인 시냅스가 파괴되어 감소하는 것)</a:t>
            </a:r>
            <a:endParaRPr lang="ko-KR" altLang="en-US" sz="3000" u="sng">
              <a:solidFill>
                <a:schemeClr val="accent4"/>
              </a:solidFill>
            </a:endParaRPr>
          </a:p>
          <a:p>
            <a:pPr>
              <a:buNone/>
              <a:defRPr lang="ko-KR" altLang="en-US"/>
            </a:pPr>
            <a:endParaRPr lang="ko-KR" altLang="en-US" sz="3000" u="sng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명상하는 사람</a:t>
            </a:r>
            <a:r>
              <a:rPr lang="ko-KR" altLang="en-US" sz="3000"/>
              <a:t> :주의집중과 감각정보 처리담당인 회질부위 두께 0.1~0.2</a:t>
            </a:r>
            <a:r>
              <a:rPr lang="en-US" altLang="ko-KR" sz="3000"/>
              <a:t>mm</a:t>
            </a:r>
            <a:r>
              <a:rPr lang="ko-KR" altLang="en-US" sz="3000">
                <a:solidFill>
                  <a:srgbClr val="ff0000"/>
                </a:solidFill>
              </a:rPr>
              <a:t> 더 두꺼워진다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</a:t>
            </a:r>
            <a:r>
              <a:rPr lang="ko-KR" altLang="en-US" sz="3000" u="sng">
                <a:solidFill>
                  <a:schemeClr val="accent4"/>
                </a:solidFill>
              </a:rPr>
              <a:t>(명상수행으로 신경세포 연결하는 시냅스 자극으로 </a:t>
            </a:r>
            <a:endParaRPr lang="ko-KR" altLang="en-US" sz="3000" u="sng">
              <a:solidFill>
                <a:schemeClr val="accent4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000" u="sng">
                <a:solidFill>
                  <a:schemeClr val="accent4"/>
                </a:solidFill>
              </a:rPr>
              <a:t>  신경회로가 계속 만들어져 뇌가 늙지 않는 것)</a:t>
            </a:r>
            <a:endParaRPr lang="ko-KR" altLang="en-US" sz="3000" u="sng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209</ep:Words>
  <ep:PresentationFormat>화면 슬라이드 쇼(4:3)</ep:PresentationFormat>
  <ep:Paragraphs>39</ep:Paragraphs>
  <ep:Slides>10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ep:HeadingPairs>
  <ep:TitlesOfParts>
    <vt:vector size="11" baseType="lpstr">
      <vt:lpstr>꽃잎</vt:lpstr>
      <vt:lpstr>뇌를 변화시키는 명상</vt:lpstr>
      <vt:lpstr>참고한 책</vt:lpstr>
      <vt:lpstr>뇌의 모습</vt:lpstr>
      <vt:lpstr>뇌에 대한 기본정보</vt:lpstr>
      <vt:lpstr>정보     수상돌기     축색     시냅스</vt:lpstr>
      <vt:lpstr>시냅스가 신경전달물질 분비로             신호 보내는 모습</vt:lpstr>
      <vt:lpstr>명상으로 어떻게 뇌가 바뀌는가?</vt:lpstr>
      <vt:lpstr>뇌 영상(fMRI)연구 결과</vt:lpstr>
      <vt:lpstr>명상하면 뇌가 더 두꺼워진다</vt:lpstr>
      <vt:lpstr>명상으로     뇌도 젊어지세요.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2015-09-16T01:48:20.205</dcterms:created>
  <dc:creator>Administrator</dc:creator>
  <cp:lastModifiedBy>SAMSUNG</cp:lastModifiedBy>
  <dcterms:modified xsi:type="dcterms:W3CDTF">2022-03-03T01:14:49.634</dcterms:modified>
  <cp:revision>100</cp:revision>
  <dc:title>뇌를 변화시키는 명상의 힘</dc:title>
  <cp:version/>
</cp:coreProperties>
</file>